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4"/>
  </p:notesMasterIdLst>
  <p:sldIdLst>
    <p:sldId id="256" r:id="rId2"/>
    <p:sldId id="257" r:id="rId3"/>
    <p:sldId id="264" r:id="rId4"/>
    <p:sldId id="258" r:id="rId5"/>
    <p:sldId id="261" r:id="rId6"/>
    <p:sldId id="265" r:id="rId7"/>
    <p:sldId id="259" r:id="rId8"/>
    <p:sldId id="263" r:id="rId9"/>
    <p:sldId id="291" r:id="rId10"/>
    <p:sldId id="266" r:id="rId11"/>
    <p:sldId id="267" r:id="rId12"/>
    <p:sldId id="268" r:id="rId13"/>
    <p:sldId id="269" r:id="rId14"/>
    <p:sldId id="270" r:id="rId15"/>
    <p:sldId id="271" r:id="rId16"/>
    <p:sldId id="273" r:id="rId17"/>
    <p:sldId id="274"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38" autoAdjust="0"/>
    <p:restoredTop sz="94660"/>
  </p:normalViewPr>
  <p:slideViewPr>
    <p:cSldViewPr>
      <p:cViewPr varScale="1">
        <p:scale>
          <a:sx n="66" d="100"/>
          <a:sy n="66" d="100"/>
        </p:scale>
        <p:origin x="-1500"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FD8D9FED-787E-41C1-B8B6-44A216AB7ACA}" type="datetimeFigureOut">
              <a:rPr lang="ar-IQ" smtClean="0"/>
              <a:t>30/07/1446</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04CDDCF-EB73-41AF-95CB-8E7E6BBE13BB}" type="slidenum">
              <a:rPr lang="ar-IQ" smtClean="0"/>
              <a:t>‹#›</a:t>
            </a:fld>
            <a:endParaRPr lang="ar-IQ"/>
          </a:p>
        </p:txBody>
      </p:sp>
    </p:spTree>
    <p:extLst>
      <p:ext uri="{BB962C8B-B14F-4D97-AF65-F5344CB8AC3E}">
        <p14:creationId xmlns:p14="http://schemas.microsoft.com/office/powerpoint/2010/main" val="220958326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204CDDCF-EB73-41AF-95CB-8E7E6BBE13BB}" type="slidenum">
              <a:rPr lang="ar-IQ" smtClean="0"/>
              <a:t>25</a:t>
            </a:fld>
            <a:endParaRPr lang="ar-IQ"/>
          </a:p>
        </p:txBody>
      </p:sp>
    </p:spTree>
    <p:extLst>
      <p:ext uri="{BB962C8B-B14F-4D97-AF65-F5344CB8AC3E}">
        <p14:creationId xmlns:p14="http://schemas.microsoft.com/office/powerpoint/2010/main" val="161997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9DFEAD56-36B0-4B41-BC18-A74B6FF3882B}" type="datetimeFigureOut">
              <a:rPr lang="ar-IQ" smtClean="0"/>
              <a:t>30/07/1446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00081E41-CB28-4D04-B4E8-7553C9103D4D}" type="slidenum">
              <a:rPr lang="ar-IQ" smtClean="0"/>
              <a:t>‹#›</a:t>
            </a:fld>
            <a:endParaRPr lang="ar-IQ"/>
          </a:p>
        </p:txBody>
      </p:sp>
    </p:spTree>
    <p:extLst>
      <p:ext uri="{BB962C8B-B14F-4D97-AF65-F5344CB8AC3E}">
        <p14:creationId xmlns:p14="http://schemas.microsoft.com/office/powerpoint/2010/main" val="3498761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9DFEAD56-36B0-4B41-BC18-A74B6FF3882B}" type="datetimeFigureOut">
              <a:rPr lang="ar-IQ" smtClean="0"/>
              <a:t>30/07/1446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00081E41-CB28-4D04-B4E8-7553C9103D4D}" type="slidenum">
              <a:rPr lang="ar-IQ" smtClean="0"/>
              <a:t>‹#›</a:t>
            </a:fld>
            <a:endParaRPr lang="ar-IQ"/>
          </a:p>
        </p:txBody>
      </p:sp>
    </p:spTree>
    <p:extLst>
      <p:ext uri="{BB962C8B-B14F-4D97-AF65-F5344CB8AC3E}">
        <p14:creationId xmlns:p14="http://schemas.microsoft.com/office/powerpoint/2010/main" val="4049212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9DFEAD56-36B0-4B41-BC18-A74B6FF3882B}" type="datetimeFigureOut">
              <a:rPr lang="ar-IQ" smtClean="0"/>
              <a:t>30/07/1446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00081E41-CB28-4D04-B4E8-7553C9103D4D}" type="slidenum">
              <a:rPr lang="ar-IQ" smtClean="0"/>
              <a:t>‹#›</a:t>
            </a:fld>
            <a:endParaRPr lang="ar-IQ"/>
          </a:p>
        </p:txBody>
      </p:sp>
    </p:spTree>
    <p:extLst>
      <p:ext uri="{BB962C8B-B14F-4D97-AF65-F5344CB8AC3E}">
        <p14:creationId xmlns:p14="http://schemas.microsoft.com/office/powerpoint/2010/main" val="423373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9DFEAD56-36B0-4B41-BC18-A74B6FF3882B}" type="datetimeFigureOut">
              <a:rPr lang="ar-IQ" smtClean="0"/>
              <a:t>30/07/1446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00081E41-CB28-4D04-B4E8-7553C9103D4D}" type="slidenum">
              <a:rPr lang="ar-IQ" smtClean="0"/>
              <a:t>‹#›</a:t>
            </a:fld>
            <a:endParaRPr lang="ar-IQ"/>
          </a:p>
        </p:txBody>
      </p:sp>
    </p:spTree>
    <p:extLst>
      <p:ext uri="{BB962C8B-B14F-4D97-AF65-F5344CB8AC3E}">
        <p14:creationId xmlns:p14="http://schemas.microsoft.com/office/powerpoint/2010/main" val="1567552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9DFEAD56-36B0-4B41-BC18-A74B6FF3882B}" type="datetimeFigureOut">
              <a:rPr lang="ar-IQ" smtClean="0"/>
              <a:t>30/07/1446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00081E41-CB28-4D04-B4E8-7553C9103D4D}" type="slidenum">
              <a:rPr lang="ar-IQ" smtClean="0"/>
              <a:t>‹#›</a:t>
            </a:fld>
            <a:endParaRPr lang="ar-IQ"/>
          </a:p>
        </p:txBody>
      </p:sp>
    </p:spTree>
    <p:extLst>
      <p:ext uri="{BB962C8B-B14F-4D97-AF65-F5344CB8AC3E}">
        <p14:creationId xmlns:p14="http://schemas.microsoft.com/office/powerpoint/2010/main" val="3697972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9DFEAD56-36B0-4B41-BC18-A74B6FF3882B}" type="datetimeFigureOut">
              <a:rPr lang="ar-IQ" smtClean="0"/>
              <a:t>30/07/1446</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00081E41-CB28-4D04-B4E8-7553C9103D4D}" type="slidenum">
              <a:rPr lang="ar-IQ" smtClean="0"/>
              <a:t>‹#›</a:t>
            </a:fld>
            <a:endParaRPr lang="ar-IQ"/>
          </a:p>
        </p:txBody>
      </p:sp>
    </p:spTree>
    <p:extLst>
      <p:ext uri="{BB962C8B-B14F-4D97-AF65-F5344CB8AC3E}">
        <p14:creationId xmlns:p14="http://schemas.microsoft.com/office/powerpoint/2010/main" val="4101526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9DFEAD56-36B0-4B41-BC18-A74B6FF3882B}" type="datetimeFigureOut">
              <a:rPr lang="ar-IQ" smtClean="0"/>
              <a:t>30/07/1446</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00081E41-CB28-4D04-B4E8-7553C9103D4D}" type="slidenum">
              <a:rPr lang="ar-IQ" smtClean="0"/>
              <a:t>‹#›</a:t>
            </a:fld>
            <a:endParaRPr lang="ar-IQ"/>
          </a:p>
        </p:txBody>
      </p:sp>
    </p:spTree>
    <p:extLst>
      <p:ext uri="{BB962C8B-B14F-4D97-AF65-F5344CB8AC3E}">
        <p14:creationId xmlns:p14="http://schemas.microsoft.com/office/powerpoint/2010/main" val="4218240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9DFEAD56-36B0-4B41-BC18-A74B6FF3882B}" type="datetimeFigureOut">
              <a:rPr lang="ar-IQ" smtClean="0"/>
              <a:t>30/07/1446</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00081E41-CB28-4D04-B4E8-7553C9103D4D}" type="slidenum">
              <a:rPr lang="ar-IQ" smtClean="0"/>
              <a:t>‹#›</a:t>
            </a:fld>
            <a:endParaRPr lang="ar-IQ"/>
          </a:p>
        </p:txBody>
      </p:sp>
    </p:spTree>
    <p:extLst>
      <p:ext uri="{BB962C8B-B14F-4D97-AF65-F5344CB8AC3E}">
        <p14:creationId xmlns:p14="http://schemas.microsoft.com/office/powerpoint/2010/main" val="3149032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9DFEAD56-36B0-4B41-BC18-A74B6FF3882B}" type="datetimeFigureOut">
              <a:rPr lang="ar-IQ" smtClean="0"/>
              <a:t>30/07/1446</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00081E41-CB28-4D04-B4E8-7553C9103D4D}" type="slidenum">
              <a:rPr lang="ar-IQ" smtClean="0"/>
              <a:t>‹#›</a:t>
            </a:fld>
            <a:endParaRPr lang="ar-IQ"/>
          </a:p>
        </p:txBody>
      </p:sp>
    </p:spTree>
    <p:extLst>
      <p:ext uri="{BB962C8B-B14F-4D97-AF65-F5344CB8AC3E}">
        <p14:creationId xmlns:p14="http://schemas.microsoft.com/office/powerpoint/2010/main" val="2084241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9DFEAD56-36B0-4B41-BC18-A74B6FF3882B}" type="datetimeFigureOut">
              <a:rPr lang="ar-IQ" smtClean="0"/>
              <a:t>30/07/1446</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00081E41-CB28-4D04-B4E8-7553C9103D4D}" type="slidenum">
              <a:rPr lang="ar-IQ" smtClean="0"/>
              <a:t>‹#›</a:t>
            </a:fld>
            <a:endParaRPr lang="ar-IQ"/>
          </a:p>
        </p:txBody>
      </p:sp>
    </p:spTree>
    <p:extLst>
      <p:ext uri="{BB962C8B-B14F-4D97-AF65-F5344CB8AC3E}">
        <p14:creationId xmlns:p14="http://schemas.microsoft.com/office/powerpoint/2010/main" val="1015593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9DFEAD56-36B0-4B41-BC18-A74B6FF3882B}" type="datetimeFigureOut">
              <a:rPr lang="ar-IQ" smtClean="0"/>
              <a:t>30/07/1446</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00081E41-CB28-4D04-B4E8-7553C9103D4D}" type="slidenum">
              <a:rPr lang="ar-IQ" smtClean="0"/>
              <a:t>‹#›</a:t>
            </a:fld>
            <a:endParaRPr lang="ar-IQ"/>
          </a:p>
        </p:txBody>
      </p:sp>
    </p:spTree>
    <p:extLst>
      <p:ext uri="{BB962C8B-B14F-4D97-AF65-F5344CB8AC3E}">
        <p14:creationId xmlns:p14="http://schemas.microsoft.com/office/powerpoint/2010/main" val="1467530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DFEAD56-36B0-4B41-BC18-A74B6FF3882B}" type="datetimeFigureOut">
              <a:rPr lang="ar-IQ" smtClean="0"/>
              <a:t>30/07/1446</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0081E41-CB28-4D04-B4E8-7553C9103D4D}" type="slidenum">
              <a:rPr lang="ar-IQ" smtClean="0"/>
              <a:t>‹#›</a:t>
            </a:fld>
            <a:endParaRPr lang="ar-IQ"/>
          </a:p>
        </p:txBody>
      </p:sp>
    </p:spTree>
    <p:extLst>
      <p:ext uri="{BB962C8B-B14F-4D97-AF65-F5344CB8AC3E}">
        <p14:creationId xmlns:p14="http://schemas.microsoft.com/office/powerpoint/2010/main" val="1214373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en-US" dirty="0" smtClean="0">
                <a:latin typeface="Andalus" pitchFamily="18" charset="-78"/>
                <a:cs typeface="Andalus" pitchFamily="18" charset="-78"/>
              </a:rPr>
              <a:t>Affection of </a:t>
            </a:r>
            <a:r>
              <a:rPr lang="en-US" dirty="0" err="1" smtClean="0">
                <a:latin typeface="Andalus" pitchFamily="18" charset="-78"/>
                <a:cs typeface="Andalus" pitchFamily="18" charset="-78"/>
              </a:rPr>
              <a:t>paransal</a:t>
            </a:r>
            <a:r>
              <a:rPr lang="en-US" dirty="0" smtClean="0">
                <a:latin typeface="Andalus" pitchFamily="18" charset="-78"/>
                <a:cs typeface="Andalus" pitchFamily="18" charset="-78"/>
              </a:rPr>
              <a:t> </a:t>
            </a:r>
            <a:r>
              <a:rPr lang="en-US" dirty="0" err="1" smtClean="0">
                <a:latin typeface="Andalus" pitchFamily="18" charset="-78"/>
                <a:cs typeface="Andalus" pitchFamily="18" charset="-78"/>
              </a:rPr>
              <a:t>sinsuses</a:t>
            </a:r>
            <a:r>
              <a:rPr lang="en-US" dirty="0" smtClean="0">
                <a:latin typeface="Andalus" pitchFamily="18" charset="-78"/>
                <a:cs typeface="Andalus" pitchFamily="18" charset="-78"/>
              </a:rPr>
              <a:t> and guttural pouch </a:t>
            </a:r>
            <a:endParaRPr lang="ar-IQ" dirty="0">
              <a:latin typeface="Andalus" pitchFamily="18" charset="-78"/>
              <a:cs typeface="Andalus" pitchFamily="18" charset="-78"/>
            </a:endParaRPr>
          </a:p>
        </p:txBody>
      </p:sp>
      <p:sp>
        <p:nvSpPr>
          <p:cNvPr id="3" name="عنوان فرعي 2"/>
          <p:cNvSpPr>
            <a:spLocks noGrp="1"/>
          </p:cNvSpPr>
          <p:nvPr>
            <p:ph type="subTitle" idx="1"/>
          </p:nvPr>
        </p:nvSpPr>
        <p:spPr>
          <a:xfrm>
            <a:off x="323528" y="3886200"/>
            <a:ext cx="8280920" cy="2495128"/>
          </a:xfrm>
        </p:spPr>
        <p:txBody>
          <a:bodyPr>
            <a:normAutofit/>
          </a:bodyPr>
          <a:lstStyle/>
          <a:p>
            <a:r>
              <a:rPr lang="en-US" b="1" dirty="0" smtClean="0">
                <a:solidFill>
                  <a:schemeClr val="tx1"/>
                </a:solidFill>
                <a:latin typeface="Andalus" pitchFamily="18" charset="-78"/>
                <a:cs typeface="Andalus" pitchFamily="18" charset="-78"/>
              </a:rPr>
              <a:t>Dr. Alaa Ahmed Ibrahim </a:t>
            </a:r>
          </a:p>
          <a:p>
            <a:r>
              <a:rPr lang="en-US" b="1" dirty="0" smtClean="0">
                <a:solidFill>
                  <a:schemeClr val="tx1"/>
                </a:solidFill>
                <a:latin typeface="Andalus" pitchFamily="18" charset="-78"/>
                <a:cs typeface="Andalus" pitchFamily="18" charset="-78"/>
              </a:rPr>
              <a:t>Department of veterinary surgery &amp;obstetric </a:t>
            </a:r>
          </a:p>
          <a:p>
            <a:r>
              <a:rPr lang="en-US" b="1" dirty="0" smtClean="0">
                <a:solidFill>
                  <a:schemeClr val="tx1"/>
                </a:solidFill>
                <a:latin typeface="Andalus" pitchFamily="18" charset="-78"/>
                <a:cs typeface="Andalus" pitchFamily="18" charset="-78"/>
              </a:rPr>
              <a:t>College of Veterinary medicine University of Basrah </a:t>
            </a:r>
            <a:endParaRPr lang="ar-IQ" b="1" dirty="0">
              <a:solidFill>
                <a:schemeClr val="tx1"/>
              </a:solidFill>
              <a:latin typeface="Andalus" pitchFamily="18" charset="-78"/>
              <a:cs typeface="Andalus" pitchFamily="18" charset="-78"/>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43810" y="0"/>
            <a:ext cx="3277359" cy="2228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820" y="0"/>
            <a:ext cx="2583801" cy="2228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9087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latin typeface="Andalus" pitchFamily="18" charset="-78"/>
                <a:cs typeface="Andalus" pitchFamily="18" charset="-78"/>
              </a:rPr>
              <a:t>Paranasal Sinus Cysts</a:t>
            </a:r>
            <a:endParaRPr lang="ar-IQ" b="1" dirty="0">
              <a:latin typeface="Andalus" pitchFamily="18" charset="-78"/>
              <a:cs typeface="Andalus" pitchFamily="18" charset="-78"/>
            </a:endParaRPr>
          </a:p>
        </p:txBody>
      </p:sp>
      <p:sp>
        <p:nvSpPr>
          <p:cNvPr id="3" name="عنصر نائب للمحتوى 2"/>
          <p:cNvSpPr>
            <a:spLocks noGrp="1"/>
          </p:cNvSpPr>
          <p:nvPr>
            <p:ph idx="1"/>
          </p:nvPr>
        </p:nvSpPr>
        <p:spPr>
          <a:xfrm>
            <a:off x="323528" y="1196752"/>
            <a:ext cx="8496944" cy="5328592"/>
          </a:xfrm>
        </p:spPr>
        <p:txBody>
          <a:bodyPr>
            <a:normAutofit/>
          </a:bodyPr>
          <a:lstStyle/>
          <a:p>
            <a:pPr algn="l" rtl="0"/>
            <a:r>
              <a:rPr lang="en-US" sz="2400" dirty="0" smtClean="0">
                <a:latin typeface="Andalus" pitchFamily="18" charset="-78"/>
                <a:cs typeface="Andalus" pitchFamily="18" charset="-78"/>
              </a:rPr>
              <a:t>Exact cause and pathogenesis of paranasal cyst are </a:t>
            </a:r>
            <a:r>
              <a:rPr lang="en-US" sz="2400" dirty="0">
                <a:latin typeface="Andalus" pitchFamily="18" charset="-78"/>
                <a:cs typeface="Andalus" pitchFamily="18" charset="-78"/>
              </a:rPr>
              <a:t>unknown but suspected to be of dental </a:t>
            </a:r>
            <a:r>
              <a:rPr lang="en-US" sz="2400" dirty="0" smtClean="0">
                <a:latin typeface="Andalus" pitchFamily="18" charset="-78"/>
                <a:cs typeface="Andalus" pitchFamily="18" charset="-78"/>
              </a:rPr>
              <a:t>origin</a:t>
            </a:r>
          </a:p>
          <a:p>
            <a:pPr algn="l" rtl="0"/>
            <a:r>
              <a:rPr lang="en-US" sz="2400" dirty="0" smtClean="0">
                <a:latin typeface="Andalus" pitchFamily="18" charset="-78"/>
                <a:cs typeface="Andalus" pitchFamily="18" charset="-78"/>
              </a:rPr>
              <a:t>There is </a:t>
            </a:r>
            <a:r>
              <a:rPr lang="en-US" sz="2400" dirty="0">
                <a:latin typeface="Andalus" pitchFamily="18" charset="-78"/>
                <a:cs typeface="Andalus" pitchFamily="18" charset="-78"/>
              </a:rPr>
              <a:t>some evidence </a:t>
            </a:r>
            <a:r>
              <a:rPr lang="en-US" sz="2400" dirty="0" smtClean="0">
                <a:latin typeface="Andalus" pitchFamily="18" charset="-78"/>
                <a:cs typeface="Andalus" pitchFamily="18" charset="-78"/>
              </a:rPr>
              <a:t> </a:t>
            </a:r>
            <a:r>
              <a:rPr lang="en-US" sz="2400" dirty="0">
                <a:latin typeface="Andalus" pitchFamily="18" charset="-78"/>
                <a:cs typeface="Andalus" pitchFamily="18" charset="-78"/>
              </a:rPr>
              <a:t>that these cysts may have a common origin </a:t>
            </a:r>
            <a:r>
              <a:rPr lang="en-US" sz="2400" dirty="0" smtClean="0">
                <a:latin typeface="Andalus" pitchFamily="18" charset="-78"/>
                <a:cs typeface="Andalus" pitchFamily="18" charset="-78"/>
              </a:rPr>
              <a:t>with ethmoid </a:t>
            </a:r>
            <a:r>
              <a:rPr lang="en-US" sz="2400" dirty="0">
                <a:latin typeface="Andalus" pitchFamily="18" charset="-78"/>
                <a:cs typeface="Andalus" pitchFamily="18" charset="-78"/>
              </a:rPr>
              <a:t>hematomas </a:t>
            </a:r>
            <a:endParaRPr lang="ar-IQ" sz="2400" dirty="0">
              <a:latin typeface="Andalus" pitchFamily="18" charset="-78"/>
              <a:cs typeface="Andalus" pitchFamily="18" charset="-78"/>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6711" y="2924944"/>
            <a:ext cx="5832648" cy="3720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25660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200" b="1" dirty="0" smtClean="0">
                <a:latin typeface="Andalus" pitchFamily="18" charset="-78"/>
                <a:cs typeface="Andalus" pitchFamily="18" charset="-78"/>
              </a:rPr>
              <a:t>Clinical signs of paranasal sinus cyst</a:t>
            </a:r>
            <a:endParaRPr lang="ar-IQ" sz="3200" b="1" dirty="0">
              <a:latin typeface="Andalus" pitchFamily="18" charset="-78"/>
              <a:cs typeface="Andalus" pitchFamily="18" charset="-78"/>
            </a:endParaRPr>
          </a:p>
        </p:txBody>
      </p:sp>
      <p:sp>
        <p:nvSpPr>
          <p:cNvPr id="3" name="عنصر نائب للمحتوى 2"/>
          <p:cNvSpPr>
            <a:spLocks noGrp="1"/>
          </p:cNvSpPr>
          <p:nvPr>
            <p:ph idx="1"/>
          </p:nvPr>
        </p:nvSpPr>
        <p:spPr>
          <a:xfrm>
            <a:off x="457200" y="1124744"/>
            <a:ext cx="8229600" cy="4525963"/>
          </a:xfrm>
        </p:spPr>
        <p:txBody>
          <a:bodyPr>
            <a:normAutofit/>
          </a:bodyPr>
          <a:lstStyle/>
          <a:p>
            <a:pPr algn="l" rtl="0"/>
            <a:r>
              <a:rPr lang="en-US" sz="2400" dirty="0">
                <a:latin typeface="Andalus" pitchFamily="18" charset="-78"/>
                <a:cs typeface="Andalus" pitchFamily="18" charset="-78"/>
              </a:rPr>
              <a:t>The most common </a:t>
            </a:r>
            <a:r>
              <a:rPr lang="en-US" sz="2400" dirty="0" smtClean="0">
                <a:latin typeface="Andalus" pitchFamily="18" charset="-78"/>
                <a:cs typeface="Andalus" pitchFamily="18" charset="-78"/>
              </a:rPr>
              <a:t>clinical features </a:t>
            </a:r>
            <a:r>
              <a:rPr lang="en-US" sz="2400" dirty="0">
                <a:latin typeface="Andalus" pitchFamily="18" charset="-78"/>
                <a:cs typeface="Andalus" pitchFamily="18" charset="-78"/>
              </a:rPr>
              <a:t>are dyspnea, facial swelling, and nasal </a:t>
            </a:r>
            <a:r>
              <a:rPr lang="en-US" sz="2400" dirty="0" smtClean="0">
                <a:latin typeface="Andalus" pitchFamily="18" charset="-78"/>
                <a:cs typeface="Andalus" pitchFamily="18" charset="-78"/>
              </a:rPr>
              <a:t>discharge</a:t>
            </a:r>
          </a:p>
          <a:p>
            <a:pPr algn="l" rtl="0"/>
            <a:r>
              <a:rPr lang="en-US" sz="2400" dirty="0" smtClean="0">
                <a:latin typeface="Andalus" pitchFamily="18" charset="-78"/>
                <a:cs typeface="Andalus" pitchFamily="18" charset="-78"/>
              </a:rPr>
              <a:t>When the </a:t>
            </a:r>
            <a:r>
              <a:rPr lang="en-US" sz="2400" dirty="0">
                <a:latin typeface="Andalus" pitchFamily="18" charset="-78"/>
                <a:cs typeface="Andalus" pitchFamily="18" charset="-78"/>
              </a:rPr>
              <a:t>cysts </a:t>
            </a:r>
            <a:r>
              <a:rPr lang="en-US" sz="2400" dirty="0" smtClean="0">
                <a:latin typeface="Andalus" pitchFamily="18" charset="-78"/>
                <a:cs typeface="Andalus" pitchFamily="18" charset="-78"/>
              </a:rPr>
              <a:t>expand can lead to obstruction </a:t>
            </a:r>
            <a:r>
              <a:rPr lang="en-US" sz="2400" dirty="0">
                <a:latin typeface="Andalus" pitchFamily="18" charset="-78"/>
                <a:cs typeface="Andalus" pitchFamily="18" charset="-78"/>
              </a:rPr>
              <a:t>of the </a:t>
            </a:r>
            <a:r>
              <a:rPr lang="en-US" sz="2400" dirty="0" smtClean="0">
                <a:latin typeface="Andalus" pitchFamily="18" charset="-78"/>
                <a:cs typeface="Andalus" pitchFamily="18" charset="-78"/>
              </a:rPr>
              <a:t>common nasal </a:t>
            </a:r>
            <a:r>
              <a:rPr lang="en-US" sz="2400" dirty="0">
                <a:latin typeface="Andalus" pitchFamily="18" charset="-78"/>
                <a:cs typeface="Andalus" pitchFamily="18" charset="-78"/>
              </a:rPr>
              <a:t>meatus and possibly deviation of the nasal </a:t>
            </a:r>
            <a:r>
              <a:rPr lang="en-US" sz="2400" dirty="0" smtClean="0">
                <a:latin typeface="Andalus" pitchFamily="18" charset="-78"/>
                <a:cs typeface="Andalus" pitchFamily="18" charset="-78"/>
              </a:rPr>
              <a:t>septum and </a:t>
            </a:r>
            <a:r>
              <a:rPr lang="en-US" sz="2400" dirty="0">
                <a:latin typeface="Andalus" pitchFamily="18" charset="-78"/>
                <a:cs typeface="Andalus" pitchFamily="18" charset="-78"/>
              </a:rPr>
              <a:t>facial deformity</a:t>
            </a:r>
            <a:r>
              <a:rPr lang="en-US" sz="2400" dirty="0" smtClean="0">
                <a:latin typeface="Andalus" pitchFamily="18" charset="-78"/>
                <a:cs typeface="Andalus" pitchFamily="18" charset="-78"/>
              </a:rPr>
              <a:t>.</a:t>
            </a:r>
          </a:p>
          <a:p>
            <a:pPr algn="l" rtl="0"/>
            <a:r>
              <a:rPr lang="en-US" sz="2400" dirty="0">
                <a:latin typeface="Andalus" pitchFamily="18" charset="-78"/>
                <a:cs typeface="Andalus" pitchFamily="18" charset="-78"/>
              </a:rPr>
              <a:t>The cysts are typically filled with </a:t>
            </a:r>
            <a:r>
              <a:rPr lang="en-US" sz="2400" dirty="0" smtClean="0">
                <a:latin typeface="Andalus" pitchFamily="18" charset="-78"/>
                <a:cs typeface="Andalus" pitchFamily="18" charset="-78"/>
              </a:rPr>
              <a:t>a yellow</a:t>
            </a:r>
            <a:r>
              <a:rPr lang="en-US" sz="2400" dirty="0">
                <a:latin typeface="Andalus" pitchFamily="18" charset="-78"/>
                <a:cs typeface="Andalus" pitchFamily="18" charset="-78"/>
              </a:rPr>
              <a:t>, viscous fluid unless they become </a:t>
            </a:r>
            <a:r>
              <a:rPr lang="en-US" sz="2400" dirty="0" smtClean="0">
                <a:latin typeface="Andalus" pitchFamily="18" charset="-78"/>
                <a:cs typeface="Andalus" pitchFamily="18" charset="-78"/>
              </a:rPr>
              <a:t>secondarily infected</a:t>
            </a:r>
            <a:r>
              <a:rPr lang="en-US" sz="2400" dirty="0">
                <a:latin typeface="Andalus" pitchFamily="18" charset="-78"/>
                <a:cs typeface="Andalus" pitchFamily="18" charset="-78"/>
              </a:rPr>
              <a:t>.</a:t>
            </a:r>
            <a:endParaRPr lang="ar-IQ" sz="2400" dirty="0">
              <a:latin typeface="Andalus" pitchFamily="18" charset="-78"/>
              <a:cs typeface="Andalus" pitchFamily="18" charset="-78"/>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3501008"/>
            <a:ext cx="2594992" cy="3438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30729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4000" b="1" dirty="0" smtClean="0">
                <a:latin typeface="Andalus" pitchFamily="18" charset="-78"/>
                <a:cs typeface="Andalus" pitchFamily="18" charset="-78"/>
              </a:rPr>
              <a:t>Treatment of paranasal sinus cyst </a:t>
            </a:r>
            <a:endParaRPr lang="ar-IQ" sz="4000" b="1" dirty="0">
              <a:latin typeface="Andalus" pitchFamily="18" charset="-78"/>
              <a:cs typeface="Andalus" pitchFamily="18" charset="-78"/>
            </a:endParaRPr>
          </a:p>
        </p:txBody>
      </p:sp>
      <p:sp>
        <p:nvSpPr>
          <p:cNvPr id="3" name="عنصر نائب للمحتوى 2"/>
          <p:cNvSpPr>
            <a:spLocks noGrp="1"/>
          </p:cNvSpPr>
          <p:nvPr>
            <p:ph idx="1"/>
          </p:nvPr>
        </p:nvSpPr>
        <p:spPr/>
        <p:txBody>
          <a:bodyPr>
            <a:normAutofit/>
          </a:bodyPr>
          <a:lstStyle/>
          <a:p>
            <a:pPr algn="l" rtl="0"/>
            <a:r>
              <a:rPr lang="en-US" sz="2400" dirty="0">
                <a:latin typeface="Andalus" pitchFamily="18" charset="-78"/>
                <a:cs typeface="Andalus" pitchFamily="18" charset="-78"/>
              </a:rPr>
              <a:t>Surgical management consists of removing the </a:t>
            </a:r>
            <a:r>
              <a:rPr lang="en-US" sz="2400" dirty="0" smtClean="0">
                <a:latin typeface="Andalus" pitchFamily="18" charset="-78"/>
                <a:cs typeface="Andalus" pitchFamily="18" charset="-78"/>
              </a:rPr>
              <a:t>cysts completely</a:t>
            </a:r>
            <a:r>
              <a:rPr lang="en-US" sz="2400" dirty="0">
                <a:latin typeface="Andalus" pitchFamily="18" charset="-78"/>
                <a:cs typeface="Andalus" pitchFamily="18" charset="-78"/>
              </a:rPr>
              <a:t>, establishing drainage, and repelling any </a:t>
            </a:r>
            <a:r>
              <a:rPr lang="en-US" sz="2400" dirty="0" smtClean="0">
                <a:latin typeface="Andalus" pitchFamily="18" charset="-78"/>
                <a:cs typeface="Andalus" pitchFamily="18" charset="-78"/>
              </a:rPr>
              <a:t>teeth that </a:t>
            </a:r>
            <a:r>
              <a:rPr lang="en-US" sz="2400" dirty="0">
                <a:latin typeface="Andalus" pitchFamily="18" charset="-78"/>
                <a:cs typeface="Andalus" pitchFamily="18" charset="-78"/>
              </a:rPr>
              <a:t>may be </a:t>
            </a:r>
            <a:r>
              <a:rPr lang="en-US" sz="2400" dirty="0" smtClean="0">
                <a:latin typeface="Andalus" pitchFamily="18" charset="-78"/>
                <a:cs typeface="Andalus" pitchFamily="18" charset="-78"/>
              </a:rPr>
              <a:t>involved.</a:t>
            </a:r>
          </a:p>
          <a:p>
            <a:pPr algn="l" rtl="0"/>
            <a:r>
              <a:rPr lang="en-US" sz="2400" dirty="0" smtClean="0">
                <a:latin typeface="Andalus" pitchFamily="18" charset="-78"/>
                <a:cs typeface="Andalus" pitchFamily="18" charset="-78"/>
              </a:rPr>
              <a:t>Bone flap technique is only the way used to provide complete sinus exposure </a:t>
            </a:r>
          </a:p>
          <a:p>
            <a:pPr algn="l" rtl="0"/>
            <a:r>
              <a:rPr lang="en-US" sz="2400" dirty="0">
                <a:latin typeface="Andalus" pitchFamily="18" charset="-78"/>
                <a:cs typeface="Andalus" pitchFamily="18" charset="-78"/>
              </a:rPr>
              <a:t>in young, growing horses  regression of the nasal obstruction and facial deformity after surgery are reported </a:t>
            </a:r>
            <a:endParaRPr lang="en-US" sz="2400" dirty="0" smtClean="0">
              <a:latin typeface="Andalus" pitchFamily="18" charset="-78"/>
              <a:cs typeface="Andalus" pitchFamily="18" charset="-78"/>
            </a:endParaRPr>
          </a:p>
          <a:p>
            <a:pPr algn="l" rtl="0"/>
            <a:endParaRPr lang="ar-IQ" sz="2400" dirty="0">
              <a:latin typeface="Andalus" pitchFamily="18" charset="-78"/>
              <a:cs typeface="Andalus" pitchFamily="18" charset="-78"/>
            </a:endParaRPr>
          </a:p>
        </p:txBody>
      </p:sp>
    </p:spTree>
    <p:extLst>
      <p:ext uri="{BB962C8B-B14F-4D97-AF65-F5344CB8AC3E}">
        <p14:creationId xmlns:p14="http://schemas.microsoft.com/office/powerpoint/2010/main" val="3590760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71400"/>
            <a:ext cx="8229600" cy="1143000"/>
          </a:xfrm>
        </p:spPr>
        <p:txBody>
          <a:bodyPr>
            <a:normAutofit/>
          </a:bodyPr>
          <a:lstStyle/>
          <a:p>
            <a:r>
              <a:rPr lang="en-US" sz="3600" b="1" dirty="0" smtClean="0">
                <a:latin typeface="Andalus" pitchFamily="18" charset="-78"/>
                <a:cs typeface="Andalus" pitchFamily="18" charset="-78"/>
              </a:rPr>
              <a:t>Paranasal sinuse neoplasia </a:t>
            </a:r>
            <a:endParaRPr lang="ar-IQ" sz="3600" b="1" dirty="0">
              <a:latin typeface="Andalus" pitchFamily="18" charset="-78"/>
              <a:cs typeface="Andalus" pitchFamily="18" charset="-78"/>
            </a:endParaRPr>
          </a:p>
        </p:txBody>
      </p:sp>
      <p:sp>
        <p:nvSpPr>
          <p:cNvPr id="3" name="عنصر نائب للمحتوى 2"/>
          <p:cNvSpPr>
            <a:spLocks noGrp="1"/>
          </p:cNvSpPr>
          <p:nvPr>
            <p:ph idx="1"/>
          </p:nvPr>
        </p:nvSpPr>
        <p:spPr>
          <a:xfrm>
            <a:off x="467544" y="836712"/>
            <a:ext cx="8424936" cy="5832648"/>
          </a:xfrm>
        </p:spPr>
        <p:txBody>
          <a:bodyPr>
            <a:normAutofit/>
          </a:bodyPr>
          <a:lstStyle/>
          <a:p>
            <a:pPr algn="l" rtl="0"/>
            <a:r>
              <a:rPr lang="en-US" sz="2400" dirty="0" smtClean="0">
                <a:latin typeface="Andalus" pitchFamily="18" charset="-78"/>
                <a:cs typeface="Andalus" pitchFamily="18" charset="-78"/>
              </a:rPr>
              <a:t>Most </a:t>
            </a:r>
            <a:r>
              <a:rPr lang="en-US" sz="2400" dirty="0">
                <a:latin typeface="Andalus" pitchFamily="18" charset="-78"/>
                <a:cs typeface="Andalus" pitchFamily="18" charset="-78"/>
              </a:rPr>
              <a:t>common tumor of the paranasal sinuses is </a:t>
            </a:r>
            <a:r>
              <a:rPr lang="en-US" sz="2400" dirty="0" smtClean="0">
                <a:latin typeface="Andalus" pitchFamily="18" charset="-78"/>
                <a:cs typeface="Andalus" pitchFamily="18" charset="-78"/>
              </a:rPr>
              <a:t>squamous cell carcinoma</a:t>
            </a:r>
          </a:p>
          <a:p>
            <a:pPr algn="l" rtl="0"/>
            <a:r>
              <a:rPr lang="en-US" sz="2400" dirty="0">
                <a:latin typeface="Andalus" pitchFamily="18" charset="-78"/>
                <a:cs typeface="Andalus" pitchFamily="18" charset="-78"/>
              </a:rPr>
              <a:t>Other invasive tumors </a:t>
            </a:r>
            <a:r>
              <a:rPr lang="en-US" sz="2400" dirty="0" smtClean="0">
                <a:latin typeface="Andalus" pitchFamily="18" charset="-78"/>
                <a:cs typeface="Andalus" pitchFamily="18" charset="-78"/>
              </a:rPr>
              <a:t>reported include </a:t>
            </a:r>
            <a:r>
              <a:rPr lang="en-US" sz="2400" dirty="0">
                <a:latin typeface="Andalus" pitchFamily="18" charset="-78"/>
                <a:cs typeface="Andalus" pitchFamily="18" charset="-78"/>
              </a:rPr>
              <a:t>spindle-shaped </a:t>
            </a:r>
            <a:r>
              <a:rPr lang="en-US" sz="2400" dirty="0" smtClean="0">
                <a:latin typeface="Andalus" pitchFamily="18" charset="-78"/>
                <a:cs typeface="Andalus" pitchFamily="18" charset="-78"/>
              </a:rPr>
              <a:t>sarcoma ; </a:t>
            </a:r>
            <a:r>
              <a:rPr lang="en-US" sz="2400" dirty="0">
                <a:latin typeface="Andalus" pitchFamily="18" charset="-78"/>
                <a:cs typeface="Andalus" pitchFamily="18" charset="-78"/>
              </a:rPr>
              <a:t>osteogenic </a:t>
            </a:r>
            <a:r>
              <a:rPr lang="en-US" sz="2400" dirty="0" smtClean="0">
                <a:latin typeface="Andalus" pitchFamily="18" charset="-78"/>
                <a:cs typeface="Andalus" pitchFamily="18" charset="-78"/>
              </a:rPr>
              <a:t>sarcoma, lymphosarcoma</a:t>
            </a:r>
            <a:r>
              <a:rPr lang="en-US" sz="2400" dirty="0">
                <a:latin typeface="Andalus" pitchFamily="18" charset="-78"/>
                <a:cs typeface="Andalus" pitchFamily="18" charset="-78"/>
              </a:rPr>
              <a:t>, and a poorly differentiated </a:t>
            </a:r>
            <a:r>
              <a:rPr lang="en-US" sz="2400" dirty="0" smtClean="0">
                <a:latin typeface="Andalus" pitchFamily="18" charset="-78"/>
                <a:cs typeface="Andalus" pitchFamily="18" charset="-78"/>
              </a:rPr>
              <a:t>carcinoma ;hemangiosarcoma; </a:t>
            </a:r>
            <a:r>
              <a:rPr lang="en-US" sz="2400" dirty="0">
                <a:latin typeface="Andalus" pitchFamily="18" charset="-78"/>
                <a:cs typeface="Andalus" pitchFamily="18" charset="-78"/>
              </a:rPr>
              <a:t>and adenocarcinoma</a:t>
            </a:r>
            <a:r>
              <a:rPr lang="en-US" sz="2400" dirty="0" smtClean="0">
                <a:latin typeface="Andalus" pitchFamily="18" charset="-78"/>
                <a:cs typeface="Andalus" pitchFamily="18" charset="-78"/>
              </a:rPr>
              <a:t>.</a:t>
            </a:r>
          </a:p>
          <a:p>
            <a:pPr algn="l" rtl="0"/>
            <a:r>
              <a:rPr lang="en-US" sz="2400" dirty="0">
                <a:latin typeface="Andalus" pitchFamily="18" charset="-78"/>
                <a:cs typeface="Andalus" pitchFamily="18" charset="-78"/>
              </a:rPr>
              <a:t>The prognosis </a:t>
            </a:r>
            <a:r>
              <a:rPr lang="en-US" sz="2400" dirty="0" smtClean="0">
                <a:latin typeface="Andalus" pitchFamily="18" charset="-78"/>
                <a:cs typeface="Andalus" pitchFamily="18" charset="-78"/>
              </a:rPr>
              <a:t>is generally negative </a:t>
            </a:r>
            <a:r>
              <a:rPr lang="en-US" sz="2400" dirty="0">
                <a:latin typeface="Andalus" pitchFamily="18" charset="-78"/>
                <a:cs typeface="Andalus" pitchFamily="18" charset="-78"/>
              </a:rPr>
              <a:t>unless the neoplasm is a </a:t>
            </a:r>
            <a:r>
              <a:rPr lang="en-US" sz="2400" dirty="0" smtClean="0">
                <a:latin typeface="Andalus" pitchFamily="18" charset="-78"/>
                <a:cs typeface="Andalus" pitchFamily="18" charset="-78"/>
              </a:rPr>
              <a:t>solid noninvasive </a:t>
            </a:r>
            <a:r>
              <a:rPr lang="en-US" sz="2400" dirty="0">
                <a:latin typeface="Andalus" pitchFamily="18" charset="-78"/>
                <a:cs typeface="Andalus" pitchFamily="18" charset="-78"/>
              </a:rPr>
              <a:t>tumor, because the majority are malignant</a:t>
            </a:r>
          </a:p>
        </p:txBody>
      </p:sp>
    </p:spTree>
    <p:extLst>
      <p:ext uri="{BB962C8B-B14F-4D97-AF65-F5344CB8AC3E}">
        <p14:creationId xmlns:p14="http://schemas.microsoft.com/office/powerpoint/2010/main" val="18137073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l"/>
            <a:r>
              <a:rPr lang="en-US" sz="2800" b="1" dirty="0">
                <a:latin typeface="Andalus" pitchFamily="18" charset="-78"/>
                <a:cs typeface="Andalus" pitchFamily="18" charset="-78"/>
              </a:rPr>
              <a:t>SURGICAL APPROACHES TO </a:t>
            </a:r>
            <a:r>
              <a:rPr lang="en-US" sz="2800" b="1" dirty="0" smtClean="0">
                <a:latin typeface="Andalus" pitchFamily="18" charset="-78"/>
                <a:cs typeface="Andalus" pitchFamily="18" charset="-78"/>
              </a:rPr>
              <a:t>THE PARANASAL </a:t>
            </a:r>
            <a:r>
              <a:rPr lang="en-US" sz="2800" b="1" dirty="0">
                <a:latin typeface="Andalus" pitchFamily="18" charset="-78"/>
                <a:cs typeface="Andalus" pitchFamily="18" charset="-78"/>
              </a:rPr>
              <a:t>SINUSES</a:t>
            </a:r>
            <a:endParaRPr lang="ar-IQ" sz="2800" b="1" dirty="0">
              <a:latin typeface="Andalus" pitchFamily="18" charset="-78"/>
              <a:cs typeface="Andalus" pitchFamily="18" charset="-78"/>
            </a:endParaRPr>
          </a:p>
        </p:txBody>
      </p:sp>
      <p:sp>
        <p:nvSpPr>
          <p:cNvPr id="3" name="عنصر نائب للمحتوى 2"/>
          <p:cNvSpPr>
            <a:spLocks noGrp="1"/>
          </p:cNvSpPr>
          <p:nvPr>
            <p:ph idx="1"/>
          </p:nvPr>
        </p:nvSpPr>
        <p:spPr>
          <a:xfrm>
            <a:off x="457200" y="1412776"/>
            <a:ext cx="8435280" cy="5184576"/>
          </a:xfrm>
        </p:spPr>
        <p:txBody>
          <a:bodyPr>
            <a:normAutofit/>
          </a:bodyPr>
          <a:lstStyle/>
          <a:p>
            <a:pPr algn="l" rtl="0"/>
            <a:r>
              <a:rPr lang="en-US" sz="2400" dirty="0">
                <a:latin typeface="Andalus" pitchFamily="18" charset="-78"/>
                <a:cs typeface="Andalus" pitchFamily="18" charset="-78"/>
              </a:rPr>
              <a:t>Surgical access to the paranasal sinuses can be obtained by</a:t>
            </a:r>
          </a:p>
          <a:p>
            <a:pPr algn="l" rtl="0"/>
            <a:r>
              <a:rPr lang="en-US" sz="2400" dirty="0">
                <a:latin typeface="Andalus" pitchFamily="18" charset="-78"/>
                <a:cs typeface="Andalus" pitchFamily="18" charset="-78"/>
              </a:rPr>
              <a:t>either trephination or bone flap </a:t>
            </a:r>
            <a:r>
              <a:rPr lang="en-US" sz="2400" dirty="0" smtClean="0">
                <a:latin typeface="Andalus" pitchFamily="18" charset="-78"/>
                <a:cs typeface="Andalus" pitchFamily="18" charset="-78"/>
              </a:rPr>
              <a:t>techniques</a:t>
            </a:r>
          </a:p>
          <a:p>
            <a:pPr algn="l" rtl="0"/>
            <a:r>
              <a:rPr lang="en-US" sz="2400" dirty="0" smtClean="0">
                <a:latin typeface="Andalus" pitchFamily="18" charset="-78"/>
                <a:cs typeface="Andalus" pitchFamily="18" charset="-78"/>
              </a:rPr>
              <a:t>Bone flap techniques provide  better exposure than trephination for the following reasons :</a:t>
            </a:r>
          </a:p>
          <a:p>
            <a:pPr marL="457200" indent="-457200" algn="l" rtl="0">
              <a:buFont typeface="+mj-lt"/>
              <a:buAutoNum type="arabicPeriod"/>
            </a:pPr>
            <a:r>
              <a:rPr lang="en-US" sz="2400" dirty="0" smtClean="0">
                <a:latin typeface="Andalus" pitchFamily="18" charset="-78"/>
                <a:cs typeface="Andalus" pitchFamily="18" charset="-78"/>
              </a:rPr>
              <a:t>They provide </a:t>
            </a:r>
            <a:r>
              <a:rPr lang="en-US" sz="2400" dirty="0">
                <a:latin typeface="Andalus" pitchFamily="18" charset="-78"/>
                <a:cs typeface="Andalus" pitchFamily="18" charset="-78"/>
              </a:rPr>
              <a:t>better exposure, visualization, and access for </a:t>
            </a:r>
            <a:r>
              <a:rPr lang="en-US" sz="2400" dirty="0" smtClean="0">
                <a:latin typeface="Andalus" pitchFamily="18" charset="-78"/>
                <a:cs typeface="Andalus" pitchFamily="18" charset="-78"/>
              </a:rPr>
              <a:t>surgical manipulation </a:t>
            </a:r>
            <a:r>
              <a:rPr lang="en-US" sz="2400" dirty="0">
                <a:latin typeface="Andalus" pitchFamily="18" charset="-78"/>
                <a:cs typeface="Andalus" pitchFamily="18" charset="-78"/>
              </a:rPr>
              <a:t>within the </a:t>
            </a:r>
            <a:r>
              <a:rPr lang="en-US" sz="2400" dirty="0" smtClean="0">
                <a:latin typeface="Andalus" pitchFamily="18" charset="-78"/>
                <a:cs typeface="Andalus" pitchFamily="18" charset="-78"/>
              </a:rPr>
              <a:t>sinuses</a:t>
            </a:r>
            <a:endParaRPr lang="en-US" sz="2400" dirty="0">
              <a:latin typeface="Andalus" pitchFamily="18" charset="-78"/>
              <a:cs typeface="Andalus" pitchFamily="18" charset="-78"/>
            </a:endParaRPr>
          </a:p>
          <a:p>
            <a:pPr marL="457200" indent="-457200" algn="l" rtl="0">
              <a:buFont typeface="+mj-lt"/>
              <a:buAutoNum type="arabicPeriod"/>
            </a:pPr>
            <a:r>
              <a:rPr lang="en-US" sz="2400" smtClean="0">
                <a:latin typeface="Andalus" pitchFamily="18" charset="-78"/>
                <a:cs typeface="Andalus" pitchFamily="18" charset="-78"/>
              </a:rPr>
              <a:t>They eliminate the </a:t>
            </a:r>
            <a:r>
              <a:rPr lang="en-US" sz="2400" dirty="0">
                <a:latin typeface="Andalus" pitchFamily="18" charset="-78"/>
                <a:cs typeface="Andalus" pitchFamily="18" charset="-78"/>
              </a:rPr>
              <a:t>need for multiple trephine openings.</a:t>
            </a:r>
            <a:endParaRPr lang="ar-IQ" sz="2400" dirty="0">
              <a:latin typeface="Andalus" pitchFamily="18" charset="-78"/>
              <a:cs typeface="Andalus" pitchFamily="18" charset="-78"/>
            </a:endParaRPr>
          </a:p>
        </p:txBody>
      </p:sp>
    </p:spTree>
    <p:extLst>
      <p:ext uri="{BB962C8B-B14F-4D97-AF65-F5344CB8AC3E}">
        <p14:creationId xmlns:p14="http://schemas.microsoft.com/office/powerpoint/2010/main" val="38717488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4624"/>
            <a:ext cx="8229600" cy="706090"/>
          </a:xfrm>
        </p:spPr>
        <p:txBody>
          <a:bodyPr/>
          <a:lstStyle/>
          <a:p>
            <a:r>
              <a:rPr lang="en-US" sz="3200" b="1" dirty="0" smtClean="0">
                <a:latin typeface="Andalus" pitchFamily="18" charset="-78"/>
                <a:cs typeface="Andalus" pitchFamily="18" charset="-78"/>
              </a:rPr>
              <a:t>Trephination </a:t>
            </a:r>
            <a:endParaRPr lang="ar-IQ" b="1" dirty="0">
              <a:latin typeface="Andalus" pitchFamily="18" charset="-78"/>
              <a:cs typeface="Andalus" pitchFamily="18" charset="-78"/>
            </a:endParaRPr>
          </a:p>
        </p:txBody>
      </p:sp>
      <p:sp>
        <p:nvSpPr>
          <p:cNvPr id="3" name="عنصر نائب للمحتوى 2"/>
          <p:cNvSpPr>
            <a:spLocks noGrp="1"/>
          </p:cNvSpPr>
          <p:nvPr>
            <p:ph idx="1"/>
          </p:nvPr>
        </p:nvSpPr>
        <p:spPr>
          <a:xfrm>
            <a:off x="457200" y="692696"/>
            <a:ext cx="8435280" cy="5904656"/>
          </a:xfrm>
        </p:spPr>
        <p:txBody>
          <a:bodyPr>
            <a:normAutofit/>
          </a:bodyPr>
          <a:lstStyle/>
          <a:p>
            <a:pPr algn="l" rtl="0"/>
            <a:r>
              <a:rPr lang="en-US" sz="2400" b="1" dirty="0">
                <a:latin typeface="Andalus" pitchFamily="18" charset="-78"/>
                <a:cs typeface="Andalus" pitchFamily="18" charset="-78"/>
              </a:rPr>
              <a:t>Trephination</a:t>
            </a:r>
            <a:r>
              <a:rPr lang="en-US" sz="2400" dirty="0">
                <a:latin typeface="Andalus" pitchFamily="18" charset="-78"/>
                <a:cs typeface="Andalus" pitchFamily="18" charset="-78"/>
              </a:rPr>
              <a:t> is the traditional approach for surgical </a:t>
            </a:r>
            <a:r>
              <a:rPr lang="en-US" sz="2400" dirty="0" smtClean="0">
                <a:latin typeface="Andalus" pitchFamily="18" charset="-78"/>
                <a:cs typeface="Andalus" pitchFamily="18" charset="-78"/>
              </a:rPr>
              <a:t>access to </a:t>
            </a:r>
            <a:r>
              <a:rPr lang="en-US" sz="2400" dirty="0">
                <a:latin typeface="Andalus" pitchFamily="18" charset="-78"/>
                <a:cs typeface="Andalus" pitchFamily="18" charset="-78"/>
              </a:rPr>
              <a:t>the paranasal sinuses. It is useful for diagnostic and </a:t>
            </a:r>
            <a:r>
              <a:rPr lang="en-US" sz="2400" dirty="0" smtClean="0">
                <a:latin typeface="Andalus" pitchFamily="18" charset="-78"/>
                <a:cs typeface="Andalus" pitchFamily="18" charset="-78"/>
              </a:rPr>
              <a:t>therapeutic access </a:t>
            </a:r>
            <a:r>
              <a:rPr lang="en-US" sz="2400" dirty="0">
                <a:latin typeface="Andalus" pitchFamily="18" charset="-78"/>
                <a:cs typeface="Andalus" pitchFamily="18" charset="-78"/>
              </a:rPr>
              <a:t>to the </a:t>
            </a:r>
            <a:r>
              <a:rPr lang="en-US" sz="2400" dirty="0" smtClean="0">
                <a:latin typeface="Andalus" pitchFamily="18" charset="-78"/>
                <a:cs typeface="Andalus" pitchFamily="18" charset="-78"/>
              </a:rPr>
              <a:t>sinuses.</a:t>
            </a:r>
          </a:p>
          <a:p>
            <a:pPr algn="l" rtl="0"/>
            <a:r>
              <a:rPr lang="en-US" sz="2400" dirty="0">
                <a:latin typeface="Andalus" pitchFamily="18" charset="-78"/>
                <a:cs typeface="Andalus" pitchFamily="18" charset="-78"/>
              </a:rPr>
              <a:t>The </a:t>
            </a:r>
            <a:r>
              <a:rPr lang="en-US" sz="2400" dirty="0" smtClean="0">
                <a:latin typeface="Andalus" pitchFamily="18" charset="-78"/>
                <a:cs typeface="Andalus" pitchFamily="18" charset="-78"/>
              </a:rPr>
              <a:t>trephination sites  </a:t>
            </a:r>
            <a:r>
              <a:rPr lang="en-US" sz="2400" dirty="0">
                <a:latin typeface="Andalus" pitchFamily="18" charset="-78"/>
                <a:cs typeface="Andalus" pitchFamily="18" charset="-78"/>
              </a:rPr>
              <a:t>usually heal within 3 to 4 weeks with </a:t>
            </a:r>
            <a:r>
              <a:rPr lang="en-US" sz="2400" dirty="0" smtClean="0">
                <a:latin typeface="Andalus" pitchFamily="18" charset="-78"/>
                <a:cs typeface="Andalus" pitchFamily="18" charset="-78"/>
              </a:rPr>
              <a:t>minimal blemish.</a:t>
            </a:r>
            <a:endParaRPr lang="ar-IQ" sz="2400" dirty="0">
              <a:latin typeface="Andalus" pitchFamily="18" charset="-78"/>
              <a:cs typeface="Andalus" pitchFamily="18" charset="-78"/>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2492896"/>
            <a:ext cx="2901950" cy="4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2586659"/>
            <a:ext cx="1728192"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596" y="2780928"/>
            <a:ext cx="2232025" cy="223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666" y="4456112"/>
            <a:ext cx="2401887" cy="240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86567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4624"/>
            <a:ext cx="8229600" cy="490066"/>
          </a:xfrm>
        </p:spPr>
        <p:txBody>
          <a:bodyPr>
            <a:normAutofit fontScale="90000"/>
          </a:bodyPr>
          <a:lstStyle/>
          <a:p>
            <a:r>
              <a:rPr lang="en-US" b="1" dirty="0" smtClean="0">
                <a:latin typeface="Andalus" pitchFamily="18" charset="-78"/>
                <a:cs typeface="Andalus" pitchFamily="18" charset="-78"/>
              </a:rPr>
              <a:t>Maxillary </a:t>
            </a:r>
            <a:r>
              <a:rPr lang="en-US" b="1" dirty="0">
                <a:latin typeface="Andalus" pitchFamily="18" charset="-78"/>
                <a:cs typeface="Andalus" pitchFamily="18" charset="-78"/>
              </a:rPr>
              <a:t>bone flap</a:t>
            </a:r>
            <a:endParaRPr lang="ar-IQ" b="1" dirty="0">
              <a:latin typeface="Andalus" pitchFamily="18" charset="-78"/>
              <a:cs typeface="Andalus" pitchFamily="18" charset="-78"/>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86279" y="692696"/>
            <a:ext cx="4762185" cy="2592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882549"/>
            <a:ext cx="2930025" cy="439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ربع نص 3"/>
          <p:cNvSpPr txBox="1"/>
          <p:nvPr/>
        </p:nvSpPr>
        <p:spPr>
          <a:xfrm>
            <a:off x="3563888" y="4068361"/>
            <a:ext cx="4248472" cy="584775"/>
          </a:xfrm>
          <a:prstGeom prst="rect">
            <a:avLst/>
          </a:prstGeom>
          <a:noFill/>
        </p:spPr>
        <p:txBody>
          <a:bodyPr wrap="square" rtlCol="1">
            <a:spAutoFit/>
          </a:bodyPr>
          <a:lstStyle/>
          <a:p>
            <a:r>
              <a:rPr lang="en-US" sz="3200" b="1" dirty="0" err="1">
                <a:latin typeface="Andalus" pitchFamily="18" charset="-78"/>
                <a:cs typeface="Andalus" pitchFamily="18" charset="-78"/>
              </a:rPr>
              <a:t>Frontonasal</a:t>
            </a:r>
            <a:r>
              <a:rPr lang="en-US" sz="3200" b="1" dirty="0">
                <a:latin typeface="Andalus" pitchFamily="18" charset="-78"/>
                <a:cs typeface="Andalus" pitchFamily="18" charset="-78"/>
              </a:rPr>
              <a:t> bone flap</a:t>
            </a:r>
            <a:endParaRPr lang="ar-IQ" sz="3200" dirty="0"/>
          </a:p>
        </p:txBody>
      </p:sp>
    </p:spTree>
    <p:extLst>
      <p:ext uri="{BB962C8B-B14F-4D97-AF65-F5344CB8AC3E}">
        <p14:creationId xmlns:p14="http://schemas.microsoft.com/office/powerpoint/2010/main" val="23285196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188640"/>
            <a:ext cx="8229600" cy="634082"/>
          </a:xfrm>
        </p:spPr>
        <p:txBody>
          <a:bodyPr>
            <a:normAutofit fontScale="90000"/>
          </a:bodyPr>
          <a:lstStyle/>
          <a:p>
            <a:r>
              <a:rPr lang="en-US" b="1" dirty="0">
                <a:latin typeface="Andalus" pitchFamily="18" charset="-78"/>
                <a:cs typeface="Andalus" pitchFamily="18" charset="-78"/>
              </a:rPr>
              <a:t>Guttural Pouch</a:t>
            </a:r>
            <a:endParaRPr lang="ar-IQ" b="1" dirty="0">
              <a:latin typeface="Andalus" pitchFamily="18" charset="-78"/>
              <a:cs typeface="Andalus" pitchFamily="18" charset="-78"/>
            </a:endParaRPr>
          </a:p>
        </p:txBody>
      </p:sp>
      <p:sp>
        <p:nvSpPr>
          <p:cNvPr id="3" name="عنصر نائب للمحتوى 2"/>
          <p:cNvSpPr>
            <a:spLocks noGrp="1"/>
          </p:cNvSpPr>
          <p:nvPr>
            <p:ph idx="1"/>
          </p:nvPr>
        </p:nvSpPr>
        <p:spPr>
          <a:xfrm>
            <a:off x="457200" y="980728"/>
            <a:ext cx="8363272" cy="5616624"/>
          </a:xfrm>
        </p:spPr>
        <p:txBody>
          <a:bodyPr>
            <a:normAutofit/>
          </a:bodyPr>
          <a:lstStyle/>
          <a:p>
            <a:pPr algn="l" rtl="0"/>
            <a:r>
              <a:rPr lang="en-US" sz="2400" b="1" dirty="0">
                <a:latin typeface="Andalus" pitchFamily="18" charset="-78"/>
                <a:cs typeface="Andalus" pitchFamily="18" charset="-78"/>
              </a:rPr>
              <a:t>Guttural pouches </a:t>
            </a:r>
            <a:r>
              <a:rPr lang="en-US" sz="2400" dirty="0">
                <a:latin typeface="Andalus" pitchFamily="18" charset="-78"/>
                <a:cs typeface="Andalus" pitchFamily="18" charset="-78"/>
              </a:rPr>
              <a:t>are paired extensions of the </a:t>
            </a:r>
            <a:r>
              <a:rPr lang="en-US" sz="2400" dirty="0" smtClean="0">
                <a:latin typeface="Andalus" pitchFamily="18" charset="-78"/>
                <a:cs typeface="Andalus" pitchFamily="18" charset="-78"/>
              </a:rPr>
              <a:t>eustachian tubes </a:t>
            </a:r>
            <a:r>
              <a:rPr lang="en-US" sz="2400" dirty="0">
                <a:latin typeface="Andalus" pitchFamily="18" charset="-78"/>
                <a:cs typeface="Andalus" pitchFamily="18" charset="-78"/>
              </a:rPr>
              <a:t>that connect the pharynx to the middle </a:t>
            </a:r>
            <a:r>
              <a:rPr lang="en-US" sz="2400" dirty="0" smtClean="0">
                <a:latin typeface="Andalus" pitchFamily="18" charset="-78"/>
                <a:cs typeface="Andalus" pitchFamily="18" charset="-78"/>
              </a:rPr>
              <a:t>ear.</a:t>
            </a:r>
          </a:p>
          <a:p>
            <a:pPr algn="l" rtl="0"/>
            <a:r>
              <a:rPr lang="en-US" sz="2400" dirty="0">
                <a:latin typeface="Andalus" pitchFamily="18" charset="-78"/>
                <a:cs typeface="Andalus" pitchFamily="18" charset="-78"/>
              </a:rPr>
              <a:t>They are found in </a:t>
            </a:r>
            <a:r>
              <a:rPr lang="en-US" sz="2400" dirty="0" err="1">
                <a:latin typeface="Andalus" pitchFamily="18" charset="-78"/>
                <a:cs typeface="Andalus" pitchFamily="18" charset="-78"/>
              </a:rPr>
              <a:t>perissodactyls</a:t>
            </a:r>
            <a:r>
              <a:rPr lang="en-US" sz="2400" dirty="0">
                <a:latin typeface="Andalus" pitchFamily="18" charset="-78"/>
                <a:cs typeface="Andalus" pitchFamily="18" charset="-78"/>
              </a:rPr>
              <a:t>, such as </a:t>
            </a:r>
            <a:r>
              <a:rPr lang="en-US" sz="2400" dirty="0" err="1">
                <a:latin typeface="Andalus" pitchFamily="18" charset="-78"/>
                <a:cs typeface="Andalus" pitchFamily="18" charset="-78"/>
              </a:rPr>
              <a:t>equids</a:t>
            </a:r>
            <a:r>
              <a:rPr lang="en-US" sz="2400" dirty="0">
                <a:latin typeface="Andalus" pitchFamily="18" charset="-78"/>
                <a:cs typeface="Andalus" pitchFamily="18" charset="-78"/>
              </a:rPr>
              <a:t>, tapirs, some species of rhinoceros (except for the white rhinoceros), some bats, a South American forest mouse, and hyraxes</a:t>
            </a:r>
            <a:endParaRPr lang="ar-IQ" sz="2400" dirty="0">
              <a:latin typeface="Andalus" pitchFamily="18" charset="-78"/>
              <a:cs typeface="Andalus" pitchFamily="18" charset="-7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9" y="4481082"/>
            <a:ext cx="2332293" cy="2332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4509120"/>
            <a:ext cx="2286046" cy="2286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6033" y="4869160"/>
            <a:ext cx="3410463" cy="1916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6251" y="2881831"/>
            <a:ext cx="3320245" cy="185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ربع نص 3"/>
          <p:cNvSpPr txBox="1"/>
          <p:nvPr/>
        </p:nvSpPr>
        <p:spPr>
          <a:xfrm>
            <a:off x="3275856" y="4067780"/>
            <a:ext cx="1152128" cy="369332"/>
          </a:xfrm>
          <a:prstGeom prst="rect">
            <a:avLst/>
          </a:prstGeom>
          <a:noFill/>
        </p:spPr>
        <p:txBody>
          <a:bodyPr wrap="square" rtlCol="1">
            <a:spAutoFit/>
          </a:bodyPr>
          <a:lstStyle/>
          <a:p>
            <a:pPr algn="ctr"/>
            <a:r>
              <a:rPr lang="en-US" b="1" dirty="0" smtClean="0"/>
              <a:t>Tapirs </a:t>
            </a:r>
            <a:endParaRPr lang="ar-IQ" b="1" dirty="0"/>
          </a:p>
        </p:txBody>
      </p:sp>
      <p:sp>
        <p:nvSpPr>
          <p:cNvPr id="9" name="مربع نص 8"/>
          <p:cNvSpPr txBox="1"/>
          <p:nvPr/>
        </p:nvSpPr>
        <p:spPr>
          <a:xfrm>
            <a:off x="539552" y="4067780"/>
            <a:ext cx="1152128" cy="369332"/>
          </a:xfrm>
          <a:prstGeom prst="rect">
            <a:avLst/>
          </a:prstGeom>
          <a:noFill/>
        </p:spPr>
        <p:txBody>
          <a:bodyPr wrap="square" rtlCol="1">
            <a:spAutoFit/>
          </a:bodyPr>
          <a:lstStyle/>
          <a:p>
            <a:pPr algn="ctr"/>
            <a:r>
              <a:rPr lang="en-US" b="1" dirty="0" smtClean="0"/>
              <a:t>Hyrax </a:t>
            </a:r>
            <a:endParaRPr lang="ar-IQ" b="1" dirty="0"/>
          </a:p>
        </p:txBody>
      </p:sp>
    </p:spTree>
    <p:extLst>
      <p:ext uri="{BB962C8B-B14F-4D97-AF65-F5344CB8AC3E}">
        <p14:creationId xmlns:p14="http://schemas.microsoft.com/office/powerpoint/2010/main" val="13511483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62074"/>
          </a:xfrm>
        </p:spPr>
        <p:txBody>
          <a:bodyPr>
            <a:normAutofit fontScale="90000"/>
          </a:bodyPr>
          <a:lstStyle/>
          <a:p>
            <a:r>
              <a:rPr lang="en-US" sz="4000" b="1" dirty="0" smtClean="0">
                <a:latin typeface="Andalus" pitchFamily="18" charset="-78"/>
                <a:cs typeface="Andalus" pitchFamily="18" charset="-78"/>
              </a:rPr>
              <a:t>Guttural pouch anatomy</a:t>
            </a:r>
            <a:endParaRPr lang="ar-IQ" sz="4000" b="1" dirty="0">
              <a:latin typeface="Andalus" pitchFamily="18" charset="-78"/>
              <a:cs typeface="Andalus" pitchFamily="18" charset="-78"/>
            </a:endParaRPr>
          </a:p>
        </p:txBody>
      </p:sp>
      <p:sp>
        <p:nvSpPr>
          <p:cNvPr id="3" name="عنصر نائب للمحتوى 2"/>
          <p:cNvSpPr>
            <a:spLocks noGrp="1"/>
          </p:cNvSpPr>
          <p:nvPr>
            <p:ph idx="1"/>
          </p:nvPr>
        </p:nvSpPr>
        <p:spPr>
          <a:xfrm>
            <a:off x="251520" y="980728"/>
            <a:ext cx="8435280" cy="5616624"/>
          </a:xfrm>
        </p:spPr>
        <p:txBody>
          <a:bodyPr>
            <a:normAutofit/>
          </a:bodyPr>
          <a:lstStyle/>
          <a:p>
            <a:pPr algn="l" rtl="0"/>
            <a:r>
              <a:rPr lang="en-US" sz="2400" dirty="0">
                <a:latin typeface="Andalus" pitchFamily="18" charset="-78"/>
                <a:cs typeface="Andalus" pitchFamily="18" charset="-78"/>
              </a:rPr>
              <a:t>it </a:t>
            </a:r>
            <a:r>
              <a:rPr lang="en-US" sz="2400" dirty="0" smtClean="0">
                <a:latin typeface="Andalus" pitchFamily="18" charset="-78"/>
                <a:cs typeface="Andalus" pitchFamily="18" charset="-78"/>
              </a:rPr>
              <a:t>pair and connects </a:t>
            </a:r>
            <a:r>
              <a:rPr lang="en-US" sz="2400" dirty="0">
                <a:latin typeface="Andalus" pitchFamily="18" charset="-78"/>
                <a:cs typeface="Andalus" pitchFamily="18" charset="-78"/>
              </a:rPr>
              <a:t>the nasopharynx to the middle </a:t>
            </a:r>
            <a:r>
              <a:rPr lang="en-US" sz="2400" dirty="0" smtClean="0">
                <a:latin typeface="Andalus" pitchFamily="18" charset="-78"/>
                <a:cs typeface="Andalus" pitchFamily="18" charset="-78"/>
              </a:rPr>
              <a:t>ear</a:t>
            </a:r>
          </a:p>
          <a:p>
            <a:pPr algn="l" rtl="0"/>
            <a:r>
              <a:rPr lang="en-US" sz="2400" dirty="0">
                <a:latin typeface="Andalus" pitchFamily="18" charset="-78"/>
                <a:cs typeface="Andalus" pitchFamily="18" charset="-78"/>
              </a:rPr>
              <a:t>The guttural pouches are paired, air-filled spaces that extend from the base of the skull and atlas to the </a:t>
            </a:r>
            <a:r>
              <a:rPr lang="en-US" sz="2400" dirty="0" smtClean="0">
                <a:latin typeface="Andalus" pitchFamily="18" charset="-78"/>
                <a:cs typeface="Andalus" pitchFamily="18" charset="-78"/>
              </a:rPr>
              <a:t>nasopharynx</a:t>
            </a:r>
          </a:p>
          <a:p>
            <a:pPr algn="l" rtl="0"/>
            <a:r>
              <a:rPr lang="en-US" sz="2400" dirty="0" smtClean="0">
                <a:latin typeface="Andalus" pitchFamily="18" charset="-78"/>
                <a:cs typeface="Andalus" pitchFamily="18" charset="-78"/>
              </a:rPr>
              <a:t>Each pouch opening </a:t>
            </a:r>
            <a:r>
              <a:rPr lang="en-US" sz="2400" dirty="0">
                <a:latin typeface="Andalus" pitchFamily="18" charset="-78"/>
                <a:cs typeface="Andalus" pitchFamily="18" charset="-78"/>
              </a:rPr>
              <a:t>at the pharyngeal orifice (approximately 3 cm), located at the dorsolateral aspect of the nasopharyngeal lateral wall, known as the </a:t>
            </a:r>
            <a:r>
              <a:rPr lang="en-US" sz="2400" dirty="0" smtClean="0">
                <a:latin typeface="Andalus" pitchFamily="18" charset="-78"/>
                <a:cs typeface="Andalus" pitchFamily="18" charset="-78"/>
              </a:rPr>
              <a:t>Ostia</a:t>
            </a:r>
            <a:endParaRPr lang="ar-IQ" sz="2400" dirty="0">
              <a:latin typeface="Andalus" pitchFamily="18" charset="-78"/>
              <a:cs typeface="Andalus" pitchFamily="18" charset="-7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7007" y="3284985"/>
            <a:ext cx="4171497" cy="3456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13318"/>
            <a:ext cx="4413870" cy="2944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25198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06090"/>
          </a:xfrm>
        </p:spPr>
        <p:txBody>
          <a:bodyPr>
            <a:normAutofit/>
          </a:bodyPr>
          <a:lstStyle/>
          <a:p>
            <a:r>
              <a:rPr lang="en-US" sz="4000" dirty="0" smtClean="0">
                <a:latin typeface="Andalus" pitchFamily="18" charset="-78"/>
                <a:cs typeface="Andalus" pitchFamily="18" charset="-78"/>
              </a:rPr>
              <a:t>Function of the guttural pouch </a:t>
            </a:r>
            <a:endParaRPr lang="ar-IQ" sz="4000" dirty="0">
              <a:latin typeface="Andalus" pitchFamily="18" charset="-78"/>
              <a:cs typeface="Andalus" pitchFamily="18" charset="-78"/>
            </a:endParaRPr>
          </a:p>
        </p:txBody>
      </p:sp>
      <p:sp>
        <p:nvSpPr>
          <p:cNvPr id="3" name="عنصر نائب للمحتوى 2"/>
          <p:cNvSpPr>
            <a:spLocks noGrp="1"/>
          </p:cNvSpPr>
          <p:nvPr>
            <p:ph idx="1"/>
          </p:nvPr>
        </p:nvSpPr>
        <p:spPr>
          <a:xfrm>
            <a:off x="457200" y="1196752"/>
            <a:ext cx="8229600" cy="4929411"/>
          </a:xfrm>
        </p:spPr>
        <p:txBody>
          <a:bodyPr>
            <a:normAutofit/>
          </a:bodyPr>
          <a:lstStyle/>
          <a:p>
            <a:pPr algn="l" rtl="0"/>
            <a:r>
              <a:rPr lang="en-US" sz="2800" dirty="0" smtClean="0">
                <a:latin typeface="Andalus" pitchFamily="18" charset="-78"/>
                <a:cs typeface="Andalus" pitchFamily="18" charset="-78"/>
              </a:rPr>
              <a:t>Function </a:t>
            </a:r>
            <a:r>
              <a:rPr lang="en-US" sz="2800" dirty="0">
                <a:latin typeface="Andalus" pitchFamily="18" charset="-78"/>
                <a:cs typeface="Andalus" pitchFamily="18" charset="-78"/>
              </a:rPr>
              <a:t>of the guttural pouches in the horse seems to be to cool the brain : guttural pouches function during selective brain-cooling to maintain blood carried by the internal carotid arteries at a temperature below the core body temperature during hyperthermia, induced by exercise (The </a:t>
            </a:r>
            <a:r>
              <a:rPr lang="en-US" sz="2800" dirty="0" err="1">
                <a:latin typeface="Andalus" pitchFamily="18" charset="-78"/>
                <a:cs typeface="Andalus" pitchFamily="18" charset="-78"/>
              </a:rPr>
              <a:t>extracranial</a:t>
            </a:r>
            <a:r>
              <a:rPr lang="en-US" sz="2800" dirty="0">
                <a:latin typeface="Andalus" pitchFamily="18" charset="-78"/>
                <a:cs typeface="Andalus" pitchFamily="18" charset="-78"/>
              </a:rPr>
              <a:t> portion of the internal carotid artery travels through the medial compartment of the guttural pouch. The temperature of the air within the guttural pouch was fairly constant (37.5 ± 0.05°C) </a:t>
            </a:r>
            <a:endParaRPr lang="ar-IQ" sz="2800" dirty="0">
              <a:latin typeface="Andalus" pitchFamily="18" charset="-78"/>
              <a:cs typeface="Andalus" pitchFamily="18" charset="-78"/>
            </a:endParaRPr>
          </a:p>
        </p:txBody>
      </p:sp>
    </p:spTree>
    <p:extLst>
      <p:ext uri="{BB962C8B-B14F-4D97-AF65-F5344CB8AC3E}">
        <p14:creationId xmlns:p14="http://schemas.microsoft.com/office/powerpoint/2010/main" val="26958081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99392"/>
            <a:ext cx="8229600" cy="1143000"/>
          </a:xfrm>
        </p:spPr>
        <p:txBody>
          <a:bodyPr/>
          <a:lstStyle/>
          <a:p>
            <a:r>
              <a:rPr lang="en-US" b="1" dirty="0" smtClean="0">
                <a:latin typeface="Andalus" pitchFamily="18" charset="-78"/>
                <a:cs typeface="Andalus" pitchFamily="18" charset="-78"/>
              </a:rPr>
              <a:t>Surgical anatomy</a:t>
            </a:r>
            <a:endParaRPr lang="ar-IQ" b="1" dirty="0">
              <a:latin typeface="Andalus" pitchFamily="18" charset="-78"/>
              <a:cs typeface="Andalus" pitchFamily="18" charset="-78"/>
            </a:endParaRPr>
          </a:p>
        </p:txBody>
      </p:sp>
      <p:sp>
        <p:nvSpPr>
          <p:cNvPr id="3" name="عنصر نائب للمحتوى 2"/>
          <p:cNvSpPr>
            <a:spLocks noGrp="1"/>
          </p:cNvSpPr>
          <p:nvPr>
            <p:ph idx="1"/>
          </p:nvPr>
        </p:nvSpPr>
        <p:spPr>
          <a:xfrm>
            <a:off x="395536" y="908720"/>
            <a:ext cx="8291264" cy="5472608"/>
          </a:xfrm>
        </p:spPr>
        <p:txBody>
          <a:bodyPr>
            <a:normAutofit fontScale="92500"/>
          </a:bodyPr>
          <a:lstStyle/>
          <a:p>
            <a:pPr marL="0" indent="0" algn="l" rtl="0">
              <a:buNone/>
            </a:pPr>
            <a:r>
              <a:rPr lang="en-US" sz="2800" dirty="0" smtClean="0">
                <a:latin typeface="Andalus" pitchFamily="18" charset="-78"/>
                <a:cs typeface="Andalus" pitchFamily="18" charset="-78"/>
              </a:rPr>
              <a:t>Horse  </a:t>
            </a:r>
            <a:r>
              <a:rPr lang="en-US" sz="2800" dirty="0">
                <a:latin typeface="Andalus" pitchFamily="18" charset="-78"/>
                <a:cs typeface="Andalus" pitchFamily="18" charset="-78"/>
              </a:rPr>
              <a:t>paranasal sinus system consists </a:t>
            </a:r>
            <a:r>
              <a:rPr lang="en-US" sz="2800" dirty="0" smtClean="0">
                <a:latin typeface="Andalus" pitchFamily="18" charset="-78"/>
                <a:cs typeface="Andalus" pitchFamily="18" charset="-78"/>
              </a:rPr>
              <a:t>of six </a:t>
            </a:r>
            <a:r>
              <a:rPr lang="en-US" sz="2800" dirty="0">
                <a:latin typeface="Andalus" pitchFamily="18" charset="-78"/>
                <a:cs typeface="Andalus" pitchFamily="18" charset="-78"/>
              </a:rPr>
              <a:t>pairs of sinuses: </a:t>
            </a:r>
            <a:endParaRPr lang="en-US" sz="2800" dirty="0" smtClean="0">
              <a:latin typeface="Andalus" pitchFamily="18" charset="-78"/>
              <a:cs typeface="Andalus" pitchFamily="18" charset="-78"/>
            </a:endParaRPr>
          </a:p>
          <a:p>
            <a:pPr algn="l" rtl="0"/>
            <a:r>
              <a:rPr lang="en-US" sz="2800" dirty="0" smtClean="0">
                <a:latin typeface="Andalus" pitchFamily="18" charset="-78"/>
                <a:cs typeface="Andalus" pitchFamily="18" charset="-78"/>
              </a:rPr>
              <a:t>Dorsal  </a:t>
            </a:r>
            <a:r>
              <a:rPr lang="en-US" sz="2800" dirty="0">
                <a:latin typeface="Andalus" pitchFamily="18" charset="-78"/>
                <a:cs typeface="Andalus" pitchFamily="18" charset="-78"/>
              </a:rPr>
              <a:t>(</a:t>
            </a:r>
            <a:r>
              <a:rPr lang="en-US" sz="2800" dirty="0" err="1">
                <a:latin typeface="Andalus" pitchFamily="18" charset="-78"/>
                <a:cs typeface="Andalus" pitchFamily="18" charset="-78"/>
              </a:rPr>
              <a:t>endoturbinate</a:t>
            </a:r>
            <a:r>
              <a:rPr lang="en-US" sz="2800" dirty="0">
                <a:latin typeface="Andalus" pitchFamily="18" charset="-78"/>
                <a:cs typeface="Andalus" pitchFamily="18" charset="-78"/>
              </a:rPr>
              <a:t> </a:t>
            </a:r>
            <a:r>
              <a:rPr lang="en-US" sz="2800" dirty="0" smtClean="0">
                <a:latin typeface="Andalus" pitchFamily="18" charset="-78"/>
                <a:cs typeface="Andalus" pitchFamily="18" charset="-78"/>
              </a:rPr>
              <a:t>I)</a:t>
            </a:r>
          </a:p>
          <a:p>
            <a:pPr algn="l" rtl="0"/>
            <a:r>
              <a:rPr lang="en-US" sz="2800" dirty="0" smtClean="0">
                <a:latin typeface="Andalus" pitchFamily="18" charset="-78"/>
                <a:cs typeface="Andalus" pitchFamily="18" charset="-78"/>
              </a:rPr>
              <a:t>Middle (</a:t>
            </a:r>
            <a:r>
              <a:rPr lang="en-US" sz="2800" dirty="0" err="1">
                <a:latin typeface="Andalus" pitchFamily="18" charset="-78"/>
                <a:cs typeface="Andalus" pitchFamily="18" charset="-78"/>
              </a:rPr>
              <a:t>endoturbinate</a:t>
            </a:r>
            <a:r>
              <a:rPr lang="en-US" sz="2800" dirty="0">
                <a:latin typeface="Andalus" pitchFamily="18" charset="-78"/>
                <a:cs typeface="Andalus" pitchFamily="18" charset="-78"/>
              </a:rPr>
              <a:t> </a:t>
            </a:r>
            <a:r>
              <a:rPr lang="en-US" sz="2800" dirty="0" smtClean="0">
                <a:latin typeface="Andalus" pitchFamily="18" charset="-78"/>
                <a:cs typeface="Andalus" pitchFamily="18" charset="-78"/>
              </a:rPr>
              <a:t>II)</a:t>
            </a:r>
          </a:p>
          <a:p>
            <a:pPr algn="l" rtl="0"/>
            <a:r>
              <a:rPr lang="en-US" sz="2800" dirty="0" smtClean="0">
                <a:latin typeface="Andalus" pitchFamily="18" charset="-78"/>
                <a:cs typeface="Andalus" pitchFamily="18" charset="-78"/>
              </a:rPr>
              <a:t>Ventral  </a:t>
            </a:r>
            <a:r>
              <a:rPr lang="en-US" sz="2800" dirty="0">
                <a:latin typeface="Andalus" pitchFamily="18" charset="-78"/>
                <a:cs typeface="Andalus" pitchFamily="18" charset="-78"/>
              </a:rPr>
              <a:t>nasal </a:t>
            </a:r>
            <a:r>
              <a:rPr lang="en-US" sz="2800" dirty="0" err="1">
                <a:latin typeface="Andalus" pitchFamily="18" charset="-78"/>
                <a:cs typeface="Andalus" pitchFamily="18" charset="-78"/>
              </a:rPr>
              <a:t>conchal</a:t>
            </a:r>
            <a:r>
              <a:rPr lang="en-US" sz="2800" dirty="0">
                <a:latin typeface="Andalus" pitchFamily="18" charset="-78"/>
                <a:cs typeface="Andalus" pitchFamily="18" charset="-78"/>
              </a:rPr>
              <a:t> </a:t>
            </a:r>
            <a:r>
              <a:rPr lang="en-US" sz="2800" dirty="0" smtClean="0">
                <a:latin typeface="Andalus" pitchFamily="18" charset="-78"/>
                <a:cs typeface="Andalus" pitchFamily="18" charset="-78"/>
              </a:rPr>
              <a:t>sinuses</a:t>
            </a:r>
            <a:endParaRPr lang="en-US" sz="2800" dirty="0">
              <a:latin typeface="Andalus" pitchFamily="18" charset="-78"/>
              <a:cs typeface="Andalus" pitchFamily="18" charset="-78"/>
            </a:endParaRPr>
          </a:p>
          <a:p>
            <a:pPr algn="l" rtl="0"/>
            <a:r>
              <a:rPr lang="en-US" sz="2800" dirty="0" err="1" smtClean="0">
                <a:latin typeface="Andalus" pitchFamily="18" charset="-78"/>
                <a:cs typeface="Andalus" pitchFamily="18" charset="-78"/>
              </a:rPr>
              <a:t>Sphenopalatine</a:t>
            </a:r>
            <a:r>
              <a:rPr lang="en-US" sz="2800" dirty="0" smtClean="0">
                <a:latin typeface="Andalus" pitchFamily="18" charset="-78"/>
                <a:cs typeface="Andalus" pitchFamily="18" charset="-78"/>
              </a:rPr>
              <a:t>  sinus</a:t>
            </a:r>
          </a:p>
          <a:p>
            <a:pPr algn="l" rtl="0"/>
            <a:r>
              <a:rPr lang="en-US" sz="2800" b="1" dirty="0" smtClean="0">
                <a:latin typeface="Andalus" pitchFamily="18" charset="-78"/>
                <a:cs typeface="Andalus" pitchFamily="18" charset="-78"/>
              </a:rPr>
              <a:t>Frontal  sinus</a:t>
            </a:r>
          </a:p>
          <a:p>
            <a:pPr algn="l" rtl="0"/>
            <a:r>
              <a:rPr lang="en-US" sz="2800" b="1" dirty="0" smtClean="0">
                <a:latin typeface="Andalus" pitchFamily="18" charset="-78"/>
                <a:cs typeface="Andalus" pitchFamily="18" charset="-78"/>
              </a:rPr>
              <a:t>Maxillary  sinus .</a:t>
            </a:r>
          </a:p>
          <a:p>
            <a:pPr algn="l" rtl="0"/>
            <a:r>
              <a:rPr lang="en-US" sz="2800" dirty="0" smtClean="0">
                <a:latin typeface="Andalus" pitchFamily="18" charset="-78"/>
                <a:cs typeface="Andalus" pitchFamily="18" charset="-78"/>
              </a:rPr>
              <a:t>All </a:t>
            </a:r>
            <a:r>
              <a:rPr lang="en-US" sz="2800" dirty="0">
                <a:latin typeface="Andalus" pitchFamily="18" charset="-78"/>
                <a:cs typeface="Andalus" pitchFamily="18" charset="-78"/>
              </a:rPr>
              <a:t>the sinuses </a:t>
            </a:r>
            <a:r>
              <a:rPr lang="en-US" sz="2800" dirty="0" smtClean="0">
                <a:latin typeface="Andalus" pitchFamily="18" charset="-78"/>
                <a:cs typeface="Andalus" pitchFamily="18" charset="-78"/>
              </a:rPr>
              <a:t>communicate with </a:t>
            </a:r>
            <a:r>
              <a:rPr lang="en-US" sz="2800" dirty="0">
                <a:latin typeface="Andalus" pitchFamily="18" charset="-78"/>
                <a:cs typeface="Andalus" pitchFamily="18" charset="-78"/>
              </a:rPr>
              <a:t>the nasal cavity directly (maxillary sinus) </a:t>
            </a:r>
            <a:r>
              <a:rPr lang="en-US" sz="2800" dirty="0" smtClean="0">
                <a:latin typeface="Andalus" pitchFamily="18" charset="-78"/>
                <a:cs typeface="Andalus" pitchFamily="18" charset="-78"/>
              </a:rPr>
              <a:t>or indirectly </a:t>
            </a:r>
            <a:r>
              <a:rPr lang="en-US" sz="2800" dirty="0">
                <a:latin typeface="Andalus" pitchFamily="18" charset="-78"/>
                <a:cs typeface="Andalus" pitchFamily="18" charset="-78"/>
              </a:rPr>
              <a:t>(dorsal, middle, and ventral </a:t>
            </a:r>
            <a:r>
              <a:rPr lang="en-US" sz="2800" dirty="0" err="1">
                <a:latin typeface="Andalus" pitchFamily="18" charset="-78"/>
                <a:cs typeface="Andalus" pitchFamily="18" charset="-78"/>
              </a:rPr>
              <a:t>conchal</a:t>
            </a:r>
            <a:r>
              <a:rPr lang="en-US" sz="2800" dirty="0">
                <a:latin typeface="Andalus" pitchFamily="18" charset="-78"/>
                <a:cs typeface="Andalus" pitchFamily="18" charset="-78"/>
              </a:rPr>
              <a:t> </a:t>
            </a:r>
            <a:r>
              <a:rPr lang="en-US" sz="2800" dirty="0" smtClean="0">
                <a:latin typeface="Andalus" pitchFamily="18" charset="-78"/>
                <a:cs typeface="Andalus" pitchFamily="18" charset="-78"/>
              </a:rPr>
              <a:t>sinuses; frontal </a:t>
            </a:r>
            <a:r>
              <a:rPr lang="en-US" sz="2800" dirty="0">
                <a:latin typeface="Andalus" pitchFamily="18" charset="-78"/>
                <a:cs typeface="Andalus" pitchFamily="18" charset="-78"/>
              </a:rPr>
              <a:t>sinus; and </a:t>
            </a:r>
            <a:r>
              <a:rPr lang="en-US" sz="2800" dirty="0" err="1">
                <a:latin typeface="Andalus" pitchFamily="18" charset="-78"/>
                <a:cs typeface="Andalus" pitchFamily="18" charset="-78"/>
              </a:rPr>
              <a:t>sphenopalatine</a:t>
            </a:r>
            <a:r>
              <a:rPr lang="en-US" sz="2800" dirty="0">
                <a:latin typeface="Andalus" pitchFamily="18" charset="-78"/>
                <a:cs typeface="Andalus" pitchFamily="18" charset="-78"/>
              </a:rPr>
              <a:t> sinuses) through </a:t>
            </a:r>
            <a:r>
              <a:rPr lang="en-US" sz="2800" dirty="0" smtClean="0">
                <a:latin typeface="Andalus" pitchFamily="18" charset="-78"/>
                <a:cs typeface="Andalus" pitchFamily="18" charset="-78"/>
              </a:rPr>
              <a:t>the maxillary </a:t>
            </a:r>
            <a:r>
              <a:rPr lang="en-US" sz="2800" dirty="0">
                <a:latin typeface="Andalus" pitchFamily="18" charset="-78"/>
                <a:cs typeface="Andalus" pitchFamily="18" charset="-78"/>
              </a:rPr>
              <a:t>sinus.</a:t>
            </a:r>
            <a:endParaRPr lang="ar-IQ" sz="2800" dirty="0">
              <a:latin typeface="Andalus" pitchFamily="18" charset="-78"/>
              <a:cs typeface="Andalus" pitchFamily="18" charset="-78"/>
            </a:endParaRPr>
          </a:p>
        </p:txBody>
      </p:sp>
    </p:spTree>
    <p:extLst>
      <p:ext uri="{BB962C8B-B14F-4D97-AF65-F5344CB8AC3E}">
        <p14:creationId xmlns:p14="http://schemas.microsoft.com/office/powerpoint/2010/main" val="42683755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06090"/>
          </a:xfrm>
        </p:spPr>
        <p:txBody>
          <a:bodyPr>
            <a:normAutofit fontScale="90000"/>
          </a:bodyPr>
          <a:lstStyle/>
          <a:p>
            <a:r>
              <a:rPr lang="en-US" b="1" dirty="0">
                <a:latin typeface="Andalus" pitchFamily="18" charset="-78"/>
                <a:cs typeface="Andalus" pitchFamily="18" charset="-78"/>
              </a:rPr>
              <a:t>DISEASES OF THE GUTTURAL POUCH</a:t>
            </a:r>
            <a:endParaRPr lang="ar-IQ" b="1" dirty="0">
              <a:latin typeface="Andalus" pitchFamily="18" charset="-78"/>
              <a:cs typeface="Andalus" pitchFamily="18" charset="-78"/>
            </a:endParaRPr>
          </a:p>
        </p:txBody>
      </p:sp>
      <p:sp>
        <p:nvSpPr>
          <p:cNvPr id="3" name="عنصر نائب للمحتوى 2"/>
          <p:cNvSpPr>
            <a:spLocks noGrp="1"/>
          </p:cNvSpPr>
          <p:nvPr>
            <p:ph idx="1"/>
          </p:nvPr>
        </p:nvSpPr>
        <p:spPr>
          <a:xfrm>
            <a:off x="179512" y="980728"/>
            <a:ext cx="8568952" cy="5544616"/>
          </a:xfrm>
        </p:spPr>
        <p:txBody>
          <a:bodyPr>
            <a:normAutofit/>
          </a:bodyPr>
          <a:lstStyle/>
          <a:p>
            <a:pPr algn="l" rtl="0"/>
            <a:r>
              <a:rPr lang="en-US" sz="2800" b="1" dirty="0" smtClean="0">
                <a:latin typeface="Andalus" pitchFamily="18" charset="-78"/>
                <a:cs typeface="Andalus" pitchFamily="18" charset="-78"/>
              </a:rPr>
              <a:t>Guttural pouch tympany – </a:t>
            </a:r>
            <a:r>
              <a:rPr lang="en-US" sz="2400" dirty="0" smtClean="0">
                <a:latin typeface="Andalus" pitchFamily="18" charset="-78"/>
                <a:cs typeface="Andalus" pitchFamily="18" charset="-78"/>
              </a:rPr>
              <a:t>This disease involve distention of one or both guttural pouches with air with some fluid accumulation. </a:t>
            </a:r>
          </a:p>
          <a:p>
            <a:pPr algn="l" rtl="0"/>
            <a:r>
              <a:rPr lang="en-US" sz="2400" dirty="0" smtClean="0">
                <a:latin typeface="Andalus" pitchFamily="18" charset="-78"/>
                <a:cs typeface="Andalus" pitchFamily="18" charset="-78"/>
              </a:rPr>
              <a:t>This condition usually  unilateral but can be bilateral </a:t>
            </a:r>
            <a:r>
              <a:rPr lang="en-US" sz="2400" dirty="0">
                <a:latin typeface="Andalus" pitchFamily="18" charset="-78"/>
                <a:cs typeface="Andalus" pitchFamily="18" charset="-78"/>
              </a:rPr>
              <a:t>and seen in horses ranging from birth to 1.5 years of age and is more common in fillies than in </a:t>
            </a:r>
            <a:r>
              <a:rPr lang="en-US" sz="2400" dirty="0" smtClean="0">
                <a:latin typeface="Andalus" pitchFamily="18" charset="-78"/>
                <a:cs typeface="Andalus" pitchFamily="18" charset="-78"/>
              </a:rPr>
              <a:t>colts</a:t>
            </a:r>
          </a:p>
          <a:p>
            <a:pPr algn="l" rtl="0"/>
            <a:r>
              <a:rPr lang="en-US" sz="2400" b="1" dirty="0" smtClean="0">
                <a:latin typeface="Andalus" pitchFamily="18" charset="-78"/>
                <a:cs typeface="Andalus" pitchFamily="18" charset="-78"/>
              </a:rPr>
              <a:t>Etiology of the tympany </a:t>
            </a:r>
            <a:r>
              <a:rPr lang="en-US" sz="2400" b="1" dirty="0">
                <a:latin typeface="Andalus" pitchFamily="18" charset="-78"/>
                <a:cs typeface="Andalus" pitchFamily="18" charset="-78"/>
              </a:rPr>
              <a:t>is unknown  </a:t>
            </a:r>
            <a:r>
              <a:rPr lang="en-US" sz="2400" dirty="0">
                <a:latin typeface="Andalus" pitchFamily="18" charset="-78"/>
                <a:cs typeface="Andalus" pitchFamily="18" charset="-78"/>
              </a:rPr>
              <a:t>but the most common explanation is that malformation or dysfunction in the mucosal flap (plica salpingopharyngea) which forms the pharyngeal orifice to the guttural pouch, creating a one-way valve and trapping air within the affected guttural </a:t>
            </a:r>
            <a:r>
              <a:rPr lang="en-US" sz="2400" dirty="0" smtClean="0">
                <a:latin typeface="Andalus" pitchFamily="18" charset="-78"/>
                <a:cs typeface="Andalus" pitchFamily="18" charset="-78"/>
              </a:rPr>
              <a:t>pouch.</a:t>
            </a:r>
          </a:p>
        </p:txBody>
      </p:sp>
    </p:spTree>
    <p:extLst>
      <p:ext uri="{BB962C8B-B14F-4D97-AF65-F5344CB8AC3E}">
        <p14:creationId xmlns:p14="http://schemas.microsoft.com/office/powerpoint/2010/main" val="35061176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648072"/>
          </a:xfrm>
        </p:spPr>
        <p:txBody>
          <a:bodyPr>
            <a:normAutofit/>
          </a:bodyPr>
          <a:lstStyle/>
          <a:p>
            <a:r>
              <a:rPr lang="en-US" sz="3200" b="1" dirty="0" smtClean="0">
                <a:latin typeface="Andalus" pitchFamily="18" charset="-78"/>
                <a:cs typeface="Andalus" pitchFamily="18" charset="-78"/>
              </a:rPr>
              <a:t>Clinical signs of guttural pouch tympany </a:t>
            </a:r>
            <a:endParaRPr lang="ar-IQ" sz="3200" b="1" dirty="0">
              <a:latin typeface="Andalus" pitchFamily="18" charset="-78"/>
              <a:cs typeface="Andalus" pitchFamily="18" charset="-78"/>
            </a:endParaRPr>
          </a:p>
        </p:txBody>
      </p:sp>
      <p:sp>
        <p:nvSpPr>
          <p:cNvPr id="3" name="عنصر نائب للمحتوى 2"/>
          <p:cNvSpPr>
            <a:spLocks noGrp="1"/>
          </p:cNvSpPr>
          <p:nvPr>
            <p:ph idx="1"/>
          </p:nvPr>
        </p:nvSpPr>
        <p:spPr>
          <a:xfrm>
            <a:off x="457200" y="836712"/>
            <a:ext cx="8229600" cy="5760640"/>
          </a:xfrm>
        </p:spPr>
        <p:txBody>
          <a:bodyPr>
            <a:normAutofit/>
          </a:bodyPr>
          <a:lstStyle/>
          <a:p>
            <a:pPr algn="l" rtl="0"/>
            <a:r>
              <a:rPr lang="en-US" sz="2400" dirty="0">
                <a:latin typeface="Andalus" pitchFamily="18" charset="-78"/>
                <a:cs typeface="Andalus" pitchFamily="18" charset="-78"/>
              </a:rPr>
              <a:t>Characteristic clinical signs of tympany include a nonpainful, elastic swelling of the parotid region overlying the affected pouch</a:t>
            </a:r>
            <a:r>
              <a:rPr lang="en-US" sz="2400" dirty="0" smtClean="0">
                <a:latin typeface="Andalus" pitchFamily="18" charset="-78"/>
                <a:cs typeface="Andalus" pitchFamily="18" charset="-78"/>
              </a:rPr>
              <a:t>.</a:t>
            </a:r>
          </a:p>
          <a:p>
            <a:pPr algn="l" rtl="0"/>
            <a:r>
              <a:rPr lang="en-US" sz="2400" dirty="0" smtClean="0">
                <a:latin typeface="Andalus" pitchFamily="18" charset="-78"/>
                <a:cs typeface="Andalus" pitchFamily="18" charset="-78"/>
              </a:rPr>
              <a:t>Swelling may extend </a:t>
            </a:r>
            <a:r>
              <a:rPr lang="en-US" sz="2400" dirty="0">
                <a:latin typeface="Andalus" pitchFamily="18" charset="-78"/>
                <a:cs typeface="Andalus" pitchFamily="18" charset="-78"/>
              </a:rPr>
              <a:t>across the neck and </a:t>
            </a:r>
            <a:r>
              <a:rPr lang="en-US" sz="2400" dirty="0" smtClean="0">
                <a:latin typeface="Andalus" pitchFamily="18" charset="-78"/>
                <a:cs typeface="Andalus" pitchFamily="18" charset="-78"/>
              </a:rPr>
              <a:t>give the </a:t>
            </a:r>
            <a:r>
              <a:rPr lang="en-US" sz="2400" dirty="0">
                <a:latin typeface="Andalus" pitchFamily="18" charset="-78"/>
                <a:cs typeface="Andalus" pitchFamily="18" charset="-78"/>
              </a:rPr>
              <a:t>impression of bilateral </a:t>
            </a:r>
            <a:r>
              <a:rPr lang="en-US" sz="2400" dirty="0" smtClean="0">
                <a:latin typeface="Andalus" pitchFamily="18" charset="-78"/>
                <a:cs typeface="Andalus" pitchFamily="18" charset="-78"/>
              </a:rPr>
              <a:t>involvement</a:t>
            </a:r>
          </a:p>
          <a:p>
            <a:pPr algn="l" rtl="0"/>
            <a:r>
              <a:rPr lang="en-US" sz="2400" dirty="0" smtClean="0">
                <a:latin typeface="Andalus" pitchFamily="18" charset="-78"/>
                <a:cs typeface="Andalus" pitchFamily="18" charset="-78"/>
              </a:rPr>
              <a:t>Dyspnea, dysphagia, and </a:t>
            </a:r>
            <a:r>
              <a:rPr lang="en-US" sz="2400" dirty="0">
                <a:latin typeface="Andalus" pitchFamily="18" charset="-78"/>
                <a:cs typeface="Andalus" pitchFamily="18" charset="-78"/>
              </a:rPr>
              <a:t>inhalation </a:t>
            </a:r>
            <a:r>
              <a:rPr lang="en-US" sz="2400" dirty="0" smtClean="0">
                <a:latin typeface="Andalus" pitchFamily="18" charset="-78"/>
                <a:cs typeface="Andalus" pitchFamily="18" charset="-78"/>
              </a:rPr>
              <a:t>pneumonia result from sever distention of guttural pouch.</a:t>
            </a:r>
          </a:p>
          <a:p>
            <a:pPr algn="l" rtl="0"/>
            <a:r>
              <a:rPr lang="en-US" sz="2400" dirty="0">
                <a:latin typeface="Andalus" pitchFamily="18" charset="-78"/>
                <a:cs typeface="Andalus" pitchFamily="18" charset="-78"/>
              </a:rPr>
              <a:t> Breathing may become </a:t>
            </a:r>
            <a:r>
              <a:rPr lang="en-US" sz="2400" dirty="0" smtClean="0">
                <a:latin typeface="Andalus" pitchFamily="18" charset="-78"/>
                <a:cs typeface="Andalus" pitchFamily="18" charset="-78"/>
              </a:rPr>
              <a:t>difficult  </a:t>
            </a:r>
            <a:r>
              <a:rPr lang="en-US" sz="2400" dirty="0">
                <a:latin typeface="Andalus" pitchFamily="18" charset="-78"/>
                <a:cs typeface="Andalus" pitchFamily="18" charset="-78"/>
              </a:rPr>
              <a:t>in severely affected animals</a:t>
            </a:r>
            <a:endParaRPr lang="ar-IQ" sz="2400" dirty="0">
              <a:latin typeface="Andalus" pitchFamily="18" charset="-78"/>
              <a:cs typeface="Andalus" pitchFamily="18" charset="-78"/>
            </a:endParaRPr>
          </a:p>
        </p:txBody>
      </p:sp>
      <p:sp>
        <p:nvSpPr>
          <p:cNvPr id="4" name="AutoShape 4" descr="‪Guttural Pouch Tympany This... - Fox Run Equine Center | Facebook‬‏"/>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6093" y="4581128"/>
            <a:ext cx="2981383" cy="2224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5" y="4566749"/>
            <a:ext cx="3238290" cy="2174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18159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62074"/>
          </a:xfrm>
        </p:spPr>
        <p:txBody>
          <a:bodyPr>
            <a:normAutofit fontScale="90000"/>
          </a:bodyPr>
          <a:lstStyle/>
          <a:p>
            <a:r>
              <a:rPr lang="en-US" sz="3600" dirty="0" smtClean="0">
                <a:latin typeface="Andalus" pitchFamily="18" charset="-78"/>
                <a:cs typeface="Andalus" pitchFamily="18" charset="-78"/>
              </a:rPr>
              <a:t>Diagnosis of guttural pouch tympany </a:t>
            </a:r>
            <a:endParaRPr lang="ar-IQ" sz="3600" dirty="0">
              <a:latin typeface="Andalus" pitchFamily="18" charset="-78"/>
              <a:cs typeface="Andalus" pitchFamily="18" charset="-78"/>
            </a:endParaRPr>
          </a:p>
        </p:txBody>
      </p:sp>
      <p:sp>
        <p:nvSpPr>
          <p:cNvPr id="3" name="عنصر نائب للمحتوى 2"/>
          <p:cNvSpPr>
            <a:spLocks noGrp="1"/>
          </p:cNvSpPr>
          <p:nvPr>
            <p:ph idx="1"/>
          </p:nvPr>
        </p:nvSpPr>
        <p:spPr>
          <a:xfrm>
            <a:off x="323528" y="908720"/>
            <a:ext cx="8496944" cy="5616624"/>
          </a:xfrm>
        </p:spPr>
        <p:txBody>
          <a:bodyPr>
            <a:normAutofit/>
          </a:bodyPr>
          <a:lstStyle/>
          <a:p>
            <a:pPr algn="l" rtl="0"/>
            <a:r>
              <a:rPr lang="en-US" sz="2400" dirty="0">
                <a:latin typeface="Andalus" pitchFamily="18" charset="-78"/>
                <a:cs typeface="Andalus" pitchFamily="18" charset="-78"/>
              </a:rPr>
              <a:t>Diagnosis is based largely on clinical </a:t>
            </a:r>
            <a:r>
              <a:rPr lang="en-US" sz="2400" dirty="0" smtClean="0">
                <a:latin typeface="Andalus" pitchFamily="18" charset="-78"/>
                <a:cs typeface="Andalus" pitchFamily="18" charset="-78"/>
              </a:rPr>
              <a:t>signs</a:t>
            </a:r>
          </a:p>
          <a:p>
            <a:pPr algn="l" rtl="0"/>
            <a:r>
              <a:rPr lang="en-US" sz="2400" dirty="0">
                <a:latin typeface="Andalus" pitchFamily="18" charset="-78"/>
                <a:cs typeface="Andalus" pitchFamily="18" charset="-78"/>
              </a:rPr>
              <a:t>Guttural pouch enlargement with air and </a:t>
            </a:r>
            <a:r>
              <a:rPr lang="en-US" sz="2400" dirty="0" smtClean="0">
                <a:latin typeface="Andalus" pitchFamily="18" charset="-78"/>
                <a:cs typeface="Andalus" pitchFamily="18" charset="-78"/>
              </a:rPr>
              <a:t>fluid can be seen on </a:t>
            </a:r>
            <a:r>
              <a:rPr lang="en-US" sz="2400" dirty="0">
                <a:latin typeface="Andalus" pitchFamily="18" charset="-78"/>
                <a:cs typeface="Andalus" pitchFamily="18" charset="-78"/>
              </a:rPr>
              <a:t>radiographs but </a:t>
            </a:r>
            <a:r>
              <a:rPr lang="en-US" sz="2400" dirty="0" smtClean="0">
                <a:latin typeface="Andalus" pitchFamily="18" charset="-78"/>
                <a:cs typeface="Andalus" pitchFamily="18" charset="-78"/>
              </a:rPr>
              <a:t>distinguishing </a:t>
            </a:r>
            <a:r>
              <a:rPr lang="en-US" sz="2400" dirty="0">
                <a:latin typeface="Andalus" pitchFamily="18" charset="-78"/>
                <a:cs typeface="Andalus" pitchFamily="18" charset="-78"/>
              </a:rPr>
              <a:t>between unilateral </a:t>
            </a:r>
            <a:r>
              <a:rPr lang="en-US" sz="2400" dirty="0" smtClean="0">
                <a:latin typeface="Andalus" pitchFamily="18" charset="-78"/>
                <a:cs typeface="Andalus" pitchFamily="18" charset="-78"/>
              </a:rPr>
              <a:t>and bilateral </a:t>
            </a:r>
            <a:r>
              <a:rPr lang="en-US" sz="2400" dirty="0">
                <a:latin typeface="Andalus" pitchFamily="18" charset="-78"/>
                <a:cs typeface="Andalus" pitchFamily="18" charset="-78"/>
              </a:rPr>
              <a:t>tympany can be difficult </a:t>
            </a:r>
            <a:r>
              <a:rPr lang="en-US" sz="2400" dirty="0" smtClean="0">
                <a:latin typeface="Andalus" pitchFamily="18" charset="-78"/>
                <a:cs typeface="Andalus" pitchFamily="18" charset="-78"/>
              </a:rPr>
              <a:t>but usually </a:t>
            </a:r>
            <a:r>
              <a:rPr lang="en-US" sz="2400" dirty="0">
                <a:latin typeface="Andalus" pitchFamily="18" charset="-78"/>
                <a:cs typeface="Andalus" pitchFamily="18" charset="-78"/>
              </a:rPr>
              <a:t>they can be defined on direct endoscopy of </a:t>
            </a:r>
            <a:r>
              <a:rPr lang="en-US" sz="2400" dirty="0" smtClean="0">
                <a:latin typeface="Andalus" pitchFamily="18" charset="-78"/>
                <a:cs typeface="Andalus" pitchFamily="18" charset="-78"/>
              </a:rPr>
              <a:t>each pouch.</a:t>
            </a:r>
            <a:endParaRPr lang="en-US" sz="2400" dirty="0">
              <a:latin typeface="Andalus" pitchFamily="18" charset="-78"/>
              <a:cs typeface="Andalus" pitchFamily="18" charset="-7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3" y="4046563"/>
            <a:ext cx="3128219" cy="281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5024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84"/>
            <a:ext cx="8229600" cy="778098"/>
          </a:xfrm>
        </p:spPr>
        <p:txBody>
          <a:bodyPr>
            <a:normAutofit fontScale="90000"/>
          </a:bodyPr>
          <a:lstStyle/>
          <a:p>
            <a:pPr algn="l" rtl="0"/>
            <a:r>
              <a:rPr lang="en-US" sz="4000" dirty="0" smtClean="0">
                <a:latin typeface="Andalus" pitchFamily="18" charset="-78"/>
                <a:cs typeface="Andalus" pitchFamily="18" charset="-78"/>
              </a:rPr>
              <a:t>  Treatment of guttural pouch tympany </a:t>
            </a:r>
            <a:endParaRPr lang="ar-IQ" sz="4000" dirty="0">
              <a:latin typeface="Andalus" pitchFamily="18" charset="-78"/>
              <a:cs typeface="Andalus" pitchFamily="18" charset="-78"/>
            </a:endParaRPr>
          </a:p>
        </p:txBody>
      </p:sp>
      <p:sp>
        <p:nvSpPr>
          <p:cNvPr id="3" name="عنصر نائب للمحتوى 2"/>
          <p:cNvSpPr>
            <a:spLocks noGrp="1"/>
          </p:cNvSpPr>
          <p:nvPr>
            <p:ph idx="1"/>
          </p:nvPr>
        </p:nvSpPr>
        <p:spPr>
          <a:xfrm>
            <a:off x="457200" y="764704"/>
            <a:ext cx="8229600" cy="5361459"/>
          </a:xfrm>
        </p:spPr>
        <p:txBody>
          <a:bodyPr>
            <a:normAutofit fontScale="92500"/>
          </a:bodyPr>
          <a:lstStyle/>
          <a:p>
            <a:pPr algn="l" rtl="0"/>
            <a:r>
              <a:rPr lang="en-US" sz="2400" dirty="0">
                <a:latin typeface="Andalus" pitchFamily="18" charset="-78"/>
                <a:cs typeface="Andalus" pitchFamily="18" charset="-78"/>
              </a:rPr>
              <a:t>Temporary alleviation can be achieved by needle </a:t>
            </a:r>
            <a:r>
              <a:rPr lang="en-US" sz="2400" dirty="0" smtClean="0">
                <a:latin typeface="Andalus" pitchFamily="18" charset="-78"/>
                <a:cs typeface="Andalus" pitchFamily="18" charset="-78"/>
              </a:rPr>
              <a:t>decompression or </a:t>
            </a:r>
            <a:r>
              <a:rPr lang="en-US" sz="2400" dirty="0">
                <a:latin typeface="Andalus" pitchFamily="18" charset="-78"/>
                <a:cs typeface="Andalus" pitchFamily="18" charset="-78"/>
              </a:rPr>
              <a:t>by placing </a:t>
            </a:r>
            <a:r>
              <a:rPr lang="en-US" sz="2400" dirty="0" smtClean="0">
                <a:latin typeface="Andalus" pitchFamily="18" charset="-78"/>
                <a:cs typeface="Andalus" pitchFamily="18" charset="-78"/>
              </a:rPr>
              <a:t>an indwelling </a:t>
            </a:r>
            <a:r>
              <a:rPr lang="en-US" sz="2400" dirty="0">
                <a:latin typeface="Andalus" pitchFamily="18" charset="-78"/>
                <a:cs typeface="Andalus" pitchFamily="18" charset="-78"/>
              </a:rPr>
              <a:t>catheter in the pharyngeal </a:t>
            </a:r>
            <a:r>
              <a:rPr lang="en-US" sz="2400" dirty="0" smtClean="0">
                <a:latin typeface="Andalus" pitchFamily="18" charset="-78"/>
                <a:cs typeface="Andalus" pitchFamily="18" charset="-78"/>
              </a:rPr>
              <a:t>orifice; however</a:t>
            </a:r>
            <a:r>
              <a:rPr lang="en-US" sz="2400" dirty="0">
                <a:latin typeface="Andalus" pitchFamily="18" charset="-78"/>
                <a:cs typeface="Andalus" pitchFamily="18" charset="-78"/>
              </a:rPr>
              <a:t>, surgery is required for </a:t>
            </a:r>
            <a:r>
              <a:rPr lang="en-US" sz="2400" dirty="0" smtClean="0">
                <a:latin typeface="Andalus" pitchFamily="18" charset="-78"/>
                <a:cs typeface="Andalus" pitchFamily="18" charset="-78"/>
              </a:rPr>
              <a:t>definitive treatment</a:t>
            </a:r>
          </a:p>
          <a:p>
            <a:pPr algn="l" rtl="0"/>
            <a:r>
              <a:rPr lang="en-US" sz="2400" dirty="0">
                <a:latin typeface="Andalus" pitchFamily="18" charset="-78"/>
                <a:cs typeface="Andalus" pitchFamily="18" charset="-78"/>
              </a:rPr>
              <a:t>Surgical fenestration of the septum between the affected guttural pouch and the normal one can be performed, to allow air in the abnormal guttural pouch to pass to the normal side and be expelled into the </a:t>
            </a:r>
            <a:r>
              <a:rPr lang="en-US" sz="2400" dirty="0" smtClean="0">
                <a:latin typeface="Andalus" pitchFamily="18" charset="-78"/>
                <a:cs typeface="Andalus" pitchFamily="18" charset="-78"/>
              </a:rPr>
              <a:t>pharynx</a:t>
            </a:r>
          </a:p>
          <a:p>
            <a:pPr algn="l" rtl="0"/>
            <a:r>
              <a:rPr lang="en-US" sz="2400" dirty="0">
                <a:latin typeface="Andalus" pitchFamily="18" charset="-78"/>
                <a:cs typeface="Andalus" pitchFamily="18" charset="-78"/>
              </a:rPr>
              <a:t>Fenestration is generally unsuccessful with bilateral </a:t>
            </a:r>
            <a:r>
              <a:rPr lang="en-US" sz="2400" dirty="0" smtClean="0">
                <a:latin typeface="Andalus" pitchFamily="18" charset="-78"/>
                <a:cs typeface="Andalus" pitchFamily="18" charset="-78"/>
              </a:rPr>
              <a:t>tympany and postoperative </a:t>
            </a:r>
            <a:r>
              <a:rPr lang="en-US" sz="2400" dirty="0">
                <a:latin typeface="Andalus" pitchFamily="18" charset="-78"/>
                <a:cs typeface="Andalus" pitchFamily="18" charset="-78"/>
              </a:rPr>
              <a:t>prognosis is good in cases without secondary </a:t>
            </a:r>
            <a:r>
              <a:rPr lang="en-US" sz="2400" dirty="0" smtClean="0">
                <a:latin typeface="Andalus" pitchFamily="18" charset="-78"/>
                <a:cs typeface="Andalus" pitchFamily="18" charset="-78"/>
              </a:rPr>
              <a:t>complications</a:t>
            </a:r>
          </a:p>
          <a:p>
            <a:pPr algn="l" rtl="0"/>
            <a:r>
              <a:rPr lang="en-US" sz="2400" dirty="0">
                <a:latin typeface="Andalus" pitchFamily="18" charset="-78"/>
                <a:cs typeface="Andalus" pitchFamily="18" charset="-78"/>
              </a:rPr>
              <a:t>Alternatively, long-term (2-6 weeks) placement of Foley catheters into the opening of each guttural pouch, exiting the nares, can result in remodeling at the plica fold, with permanent resolution of tympany once the catheters are removed.</a:t>
            </a:r>
          </a:p>
          <a:p>
            <a:pPr algn="l" rtl="0"/>
            <a:endParaRPr lang="en-US" sz="2400" dirty="0">
              <a:latin typeface="Andalus" pitchFamily="18" charset="-78"/>
              <a:cs typeface="Andalus" pitchFamily="18" charset="-78"/>
            </a:endParaRPr>
          </a:p>
          <a:p>
            <a:pPr algn="l" rtl="0"/>
            <a:endParaRPr lang="en-US" sz="2400" dirty="0" smtClean="0">
              <a:latin typeface="Andalus" pitchFamily="18" charset="-78"/>
              <a:cs typeface="Andalus" pitchFamily="18" charset="-78"/>
            </a:endParaRPr>
          </a:p>
          <a:p>
            <a:pPr algn="l" rtl="0"/>
            <a:endParaRPr lang="ar-IQ" sz="2400" dirty="0">
              <a:latin typeface="Andalus" pitchFamily="18" charset="-78"/>
              <a:cs typeface="Andalus" pitchFamily="18" charset="-78"/>
            </a:endParaRPr>
          </a:p>
        </p:txBody>
      </p:sp>
    </p:spTree>
    <p:extLst>
      <p:ext uri="{BB962C8B-B14F-4D97-AF65-F5344CB8AC3E}">
        <p14:creationId xmlns:p14="http://schemas.microsoft.com/office/powerpoint/2010/main" val="42420206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490066"/>
          </a:xfrm>
        </p:spPr>
        <p:txBody>
          <a:bodyPr>
            <a:normAutofit fontScale="90000"/>
          </a:bodyPr>
          <a:lstStyle/>
          <a:p>
            <a:r>
              <a:rPr lang="en-US" sz="3600" b="1" dirty="0">
                <a:latin typeface="Andalus" pitchFamily="18" charset="-78"/>
                <a:cs typeface="Andalus" pitchFamily="18" charset="-78"/>
              </a:rPr>
              <a:t>Empyema of the guttural pouches</a:t>
            </a:r>
            <a:endParaRPr lang="ar-IQ" sz="3600" b="1" dirty="0">
              <a:latin typeface="Andalus" pitchFamily="18" charset="-78"/>
              <a:cs typeface="Andalus" pitchFamily="18" charset="-78"/>
            </a:endParaRPr>
          </a:p>
        </p:txBody>
      </p:sp>
      <p:sp>
        <p:nvSpPr>
          <p:cNvPr id="3" name="عنصر نائب للمحتوى 2"/>
          <p:cNvSpPr>
            <a:spLocks noGrp="1"/>
          </p:cNvSpPr>
          <p:nvPr>
            <p:ph idx="1"/>
          </p:nvPr>
        </p:nvSpPr>
        <p:spPr>
          <a:xfrm>
            <a:off x="251520" y="692696"/>
            <a:ext cx="8712968" cy="5904656"/>
          </a:xfrm>
        </p:spPr>
        <p:txBody>
          <a:bodyPr/>
          <a:lstStyle/>
          <a:p>
            <a:pPr algn="l" rtl="0"/>
            <a:r>
              <a:rPr lang="en-US" b="1" dirty="0" smtClean="0">
                <a:latin typeface="Andalus" pitchFamily="18" charset="-78"/>
                <a:cs typeface="Andalus" pitchFamily="18" charset="-78"/>
              </a:rPr>
              <a:t>Empyema </a:t>
            </a:r>
            <a:r>
              <a:rPr lang="en-US" sz="2400" dirty="0" smtClean="0">
                <a:latin typeface="Andalus" pitchFamily="18" charset="-78"/>
                <a:cs typeface="Andalus" pitchFamily="18" charset="-78"/>
              </a:rPr>
              <a:t>is unilateral </a:t>
            </a:r>
            <a:r>
              <a:rPr lang="en-US" sz="2400" dirty="0">
                <a:latin typeface="Andalus" pitchFamily="18" charset="-78"/>
                <a:cs typeface="Andalus" pitchFamily="18" charset="-78"/>
              </a:rPr>
              <a:t>or bilateral accumulation of purulent exudate and chondroids in the guttural pouch. The infection usually develops subsequent to a bacterial (primarily Streptococcus </a:t>
            </a:r>
            <a:r>
              <a:rPr lang="en-US" sz="2400" dirty="0" err="1">
                <a:latin typeface="Andalus" pitchFamily="18" charset="-78"/>
                <a:cs typeface="Andalus" pitchFamily="18" charset="-78"/>
              </a:rPr>
              <a:t>spp</a:t>
            </a:r>
            <a:r>
              <a:rPr lang="en-US" sz="2400" dirty="0">
                <a:latin typeface="Andalus" pitchFamily="18" charset="-78"/>
                <a:cs typeface="Andalus" pitchFamily="18" charset="-78"/>
              </a:rPr>
              <a:t>) infection of the upper respiratory tract</a:t>
            </a:r>
            <a:r>
              <a:rPr lang="en-US" sz="2400" dirty="0" smtClean="0">
                <a:latin typeface="Andalus" pitchFamily="18" charset="-78"/>
                <a:cs typeface="Andalus" pitchFamily="18" charset="-78"/>
              </a:rPr>
              <a:t>.</a:t>
            </a:r>
          </a:p>
          <a:p>
            <a:pPr algn="l" rtl="0"/>
            <a:r>
              <a:rPr lang="en-US" sz="2400" dirty="0">
                <a:latin typeface="Andalus" pitchFamily="18" charset="-78"/>
                <a:cs typeface="Andalus" pitchFamily="18" charset="-78"/>
              </a:rPr>
              <a:t>Chondroids consist </a:t>
            </a:r>
            <a:r>
              <a:rPr lang="en-US" sz="2400" dirty="0" smtClean="0">
                <a:latin typeface="Andalus" pitchFamily="18" charset="-78"/>
                <a:cs typeface="Andalus" pitchFamily="18" charset="-78"/>
              </a:rPr>
              <a:t>of </a:t>
            </a:r>
            <a:r>
              <a:rPr lang="en-US" sz="2400" dirty="0" err="1" smtClean="0">
                <a:latin typeface="Andalus" pitchFamily="18" charset="-78"/>
                <a:cs typeface="Andalus" pitchFamily="18" charset="-78"/>
              </a:rPr>
              <a:t>inspissated</a:t>
            </a:r>
            <a:r>
              <a:rPr lang="en-US" sz="2400" dirty="0" smtClean="0">
                <a:latin typeface="Andalus" pitchFamily="18" charset="-78"/>
                <a:cs typeface="Andalus" pitchFamily="18" charset="-78"/>
              </a:rPr>
              <a:t> </a:t>
            </a:r>
            <a:r>
              <a:rPr lang="en-US" sz="2400" dirty="0">
                <a:latin typeface="Andalus" pitchFamily="18" charset="-78"/>
                <a:cs typeface="Andalus" pitchFamily="18" charset="-78"/>
              </a:rPr>
              <a:t>purulent material (usually </a:t>
            </a:r>
            <a:r>
              <a:rPr lang="en-US" sz="2400" dirty="0" smtClean="0">
                <a:latin typeface="Andalus" pitchFamily="18" charset="-78"/>
                <a:cs typeface="Andalus" pitchFamily="18" charset="-78"/>
              </a:rPr>
              <a:t>numerous individual round </a:t>
            </a:r>
            <a:r>
              <a:rPr lang="en-US" sz="2400" dirty="0">
                <a:latin typeface="Andalus" pitchFamily="18" charset="-78"/>
                <a:cs typeface="Andalus" pitchFamily="18" charset="-78"/>
              </a:rPr>
              <a:t>balls) that forms in some </a:t>
            </a:r>
            <a:r>
              <a:rPr lang="en-US" sz="2400" dirty="0" smtClean="0">
                <a:latin typeface="Andalus" pitchFamily="18" charset="-78"/>
                <a:cs typeface="Andalus" pitchFamily="18" charset="-78"/>
              </a:rPr>
              <a:t>cases</a:t>
            </a:r>
          </a:p>
          <a:p>
            <a:pPr algn="l" rtl="0"/>
            <a:r>
              <a:rPr lang="en-US" sz="2400" dirty="0" err="1">
                <a:latin typeface="Andalus" pitchFamily="18" charset="-78"/>
                <a:cs typeface="Andalus" pitchFamily="18" charset="-78"/>
              </a:rPr>
              <a:t>Chondroid</a:t>
            </a:r>
            <a:r>
              <a:rPr lang="en-US" sz="2400" dirty="0">
                <a:latin typeface="Andalus" pitchFamily="18" charset="-78"/>
                <a:cs typeface="Andalus" pitchFamily="18" charset="-78"/>
              </a:rPr>
              <a:t> material in the guttural pouch serves as a source of chronic infection</a:t>
            </a:r>
            <a:endParaRPr lang="ar-IQ" sz="2400" dirty="0">
              <a:latin typeface="Andalus" pitchFamily="18" charset="-78"/>
              <a:cs typeface="Andalus" pitchFamily="18" charset="-78"/>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3436" y="4149080"/>
            <a:ext cx="3675679" cy="2683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4149080"/>
            <a:ext cx="3110746"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57400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576064"/>
          </a:xfrm>
        </p:spPr>
        <p:txBody>
          <a:bodyPr>
            <a:normAutofit fontScale="90000"/>
          </a:bodyPr>
          <a:lstStyle/>
          <a:p>
            <a:r>
              <a:rPr lang="en-US" sz="3600" b="1" dirty="0" smtClean="0">
                <a:latin typeface="Andalus" pitchFamily="18" charset="-78"/>
                <a:cs typeface="Andalus" pitchFamily="18" charset="-78"/>
              </a:rPr>
              <a:t>Causes of empyema </a:t>
            </a:r>
            <a:endParaRPr lang="ar-IQ" sz="3600" b="1" dirty="0">
              <a:latin typeface="Andalus" pitchFamily="18" charset="-78"/>
              <a:cs typeface="Andalus" pitchFamily="18" charset="-78"/>
            </a:endParaRPr>
          </a:p>
        </p:txBody>
      </p:sp>
      <p:sp>
        <p:nvSpPr>
          <p:cNvPr id="3" name="عنصر نائب للمحتوى 2"/>
          <p:cNvSpPr>
            <a:spLocks noGrp="1"/>
          </p:cNvSpPr>
          <p:nvPr>
            <p:ph idx="1"/>
          </p:nvPr>
        </p:nvSpPr>
        <p:spPr>
          <a:xfrm>
            <a:off x="216024" y="1052736"/>
            <a:ext cx="8892480" cy="5544616"/>
          </a:xfrm>
        </p:spPr>
        <p:txBody>
          <a:bodyPr>
            <a:normAutofit/>
          </a:bodyPr>
          <a:lstStyle/>
          <a:p>
            <a:pPr marL="514350" indent="-514350" algn="l" rtl="0">
              <a:buFont typeface="+mj-lt"/>
              <a:buAutoNum type="arabicPeriod"/>
            </a:pPr>
            <a:r>
              <a:rPr lang="en-US" sz="2400" dirty="0">
                <a:latin typeface="Andalus" pitchFamily="18" charset="-78"/>
                <a:cs typeface="Andalus" pitchFamily="18" charset="-78"/>
              </a:rPr>
              <a:t>Upper respiratory tract infections (especially </a:t>
            </a:r>
            <a:r>
              <a:rPr lang="en-US" sz="2400" dirty="0" smtClean="0">
                <a:latin typeface="Andalus" pitchFamily="18" charset="-78"/>
                <a:cs typeface="Andalus" pitchFamily="18" charset="-78"/>
              </a:rPr>
              <a:t>those caused </a:t>
            </a:r>
            <a:r>
              <a:rPr lang="en-US" sz="2400" dirty="0">
                <a:latin typeface="Andalus" pitchFamily="18" charset="-78"/>
                <a:cs typeface="Andalus" pitchFamily="18" charset="-78"/>
              </a:rPr>
              <a:t>by </a:t>
            </a:r>
            <a:r>
              <a:rPr lang="en-US" sz="2400" dirty="0" smtClean="0">
                <a:latin typeface="Andalus" pitchFamily="18" charset="-78"/>
                <a:cs typeface="Andalus" pitchFamily="18" charset="-78"/>
              </a:rPr>
              <a:t>Streptococcus)</a:t>
            </a:r>
          </a:p>
          <a:p>
            <a:pPr marL="514350" indent="-514350" algn="l" rtl="0">
              <a:buFont typeface="+mj-lt"/>
              <a:buAutoNum type="arabicPeriod"/>
            </a:pPr>
            <a:r>
              <a:rPr lang="en-US" sz="2400" dirty="0" smtClean="0">
                <a:latin typeface="Andalus" pitchFamily="18" charset="-78"/>
                <a:cs typeface="Andalus" pitchFamily="18" charset="-78"/>
              </a:rPr>
              <a:t>Abscessation </a:t>
            </a:r>
            <a:r>
              <a:rPr lang="en-US" sz="2400" dirty="0">
                <a:latin typeface="Andalus" pitchFamily="18" charset="-78"/>
                <a:cs typeface="Andalus" pitchFamily="18" charset="-78"/>
              </a:rPr>
              <a:t>and rupture </a:t>
            </a:r>
            <a:r>
              <a:rPr lang="en-US" sz="2400" dirty="0" smtClean="0">
                <a:latin typeface="Andalus" pitchFamily="18" charset="-78"/>
                <a:cs typeface="Andalus" pitchFamily="18" charset="-78"/>
              </a:rPr>
              <a:t>of retropharyngeal </a:t>
            </a:r>
            <a:r>
              <a:rPr lang="en-US" sz="2400" dirty="0">
                <a:latin typeface="Andalus" pitchFamily="18" charset="-78"/>
                <a:cs typeface="Andalus" pitchFamily="18" charset="-78"/>
              </a:rPr>
              <a:t>lymph nodes into the guttural pouch </a:t>
            </a:r>
          </a:p>
          <a:p>
            <a:pPr marL="514350" indent="-514350" algn="l" rtl="0">
              <a:buFont typeface="+mj-lt"/>
              <a:buAutoNum type="arabicPeriod"/>
            </a:pPr>
            <a:r>
              <a:rPr lang="en-US" sz="2400" dirty="0" smtClean="0">
                <a:latin typeface="Andalus" pitchFamily="18" charset="-78"/>
                <a:cs typeface="Andalus" pitchFamily="18" charset="-78"/>
              </a:rPr>
              <a:t>Infusion  </a:t>
            </a:r>
            <a:r>
              <a:rPr lang="en-US" sz="2400" dirty="0">
                <a:latin typeface="Andalus" pitchFamily="18" charset="-78"/>
                <a:cs typeface="Andalus" pitchFamily="18" charset="-78"/>
              </a:rPr>
              <a:t>of irritant </a:t>
            </a:r>
            <a:r>
              <a:rPr lang="en-US" sz="2400" dirty="0" smtClean="0">
                <a:latin typeface="Andalus" pitchFamily="18" charset="-78"/>
                <a:cs typeface="Andalus" pitchFamily="18" charset="-78"/>
              </a:rPr>
              <a:t>drugs</a:t>
            </a:r>
          </a:p>
          <a:p>
            <a:pPr marL="514350" indent="-514350" algn="l" rtl="0">
              <a:buFont typeface="+mj-lt"/>
              <a:buAutoNum type="arabicPeriod"/>
            </a:pPr>
            <a:r>
              <a:rPr lang="en-US" sz="2400" dirty="0" smtClean="0">
                <a:latin typeface="Andalus" pitchFamily="18" charset="-78"/>
                <a:cs typeface="Andalus" pitchFamily="18" charset="-78"/>
              </a:rPr>
              <a:t>Fracture </a:t>
            </a:r>
            <a:r>
              <a:rPr lang="en-US" sz="2400" dirty="0">
                <a:latin typeface="Andalus" pitchFamily="18" charset="-78"/>
                <a:cs typeface="Andalus" pitchFamily="18" charset="-78"/>
              </a:rPr>
              <a:t>of the </a:t>
            </a:r>
            <a:r>
              <a:rPr lang="en-US" sz="2400" dirty="0" err="1" smtClean="0">
                <a:latin typeface="Andalus" pitchFamily="18" charset="-78"/>
                <a:cs typeface="Andalus" pitchFamily="18" charset="-78"/>
              </a:rPr>
              <a:t>stylohyoid</a:t>
            </a:r>
            <a:r>
              <a:rPr lang="en-US" sz="2400" dirty="0" smtClean="0">
                <a:latin typeface="Andalus" pitchFamily="18" charset="-78"/>
                <a:cs typeface="Andalus" pitchFamily="18" charset="-78"/>
              </a:rPr>
              <a:t> bone</a:t>
            </a:r>
          </a:p>
          <a:p>
            <a:pPr marL="514350" indent="-514350" algn="l" rtl="0">
              <a:buFont typeface="+mj-lt"/>
              <a:buAutoNum type="arabicPeriod"/>
            </a:pPr>
            <a:r>
              <a:rPr lang="en-US" sz="2400" dirty="0" smtClean="0">
                <a:latin typeface="Andalus" pitchFamily="18" charset="-78"/>
                <a:cs typeface="Andalus" pitchFamily="18" charset="-78"/>
              </a:rPr>
              <a:t>Congenital </a:t>
            </a:r>
            <a:r>
              <a:rPr lang="en-US" sz="2400" dirty="0">
                <a:latin typeface="Andalus" pitchFamily="18" charset="-78"/>
                <a:cs typeface="Andalus" pitchFamily="18" charset="-78"/>
              </a:rPr>
              <a:t>or acquired stenosis of the </a:t>
            </a:r>
            <a:r>
              <a:rPr lang="en-US" sz="2400" dirty="0" smtClean="0">
                <a:latin typeface="Andalus" pitchFamily="18" charset="-78"/>
                <a:cs typeface="Andalus" pitchFamily="18" charset="-78"/>
              </a:rPr>
              <a:t>pharyngeal orifice </a:t>
            </a:r>
          </a:p>
          <a:p>
            <a:pPr marL="514350" indent="-514350" algn="l" rtl="0">
              <a:buFont typeface="+mj-lt"/>
              <a:buAutoNum type="arabicPeriod"/>
            </a:pPr>
            <a:r>
              <a:rPr lang="en-US" sz="2400" dirty="0" smtClean="0">
                <a:latin typeface="Andalus" pitchFamily="18" charset="-78"/>
                <a:cs typeface="Andalus" pitchFamily="18" charset="-78"/>
              </a:rPr>
              <a:t>Pharyngeal </a:t>
            </a:r>
            <a:r>
              <a:rPr lang="en-US" sz="2400" dirty="0">
                <a:latin typeface="Andalus" pitchFamily="18" charset="-78"/>
                <a:cs typeface="Andalus" pitchFamily="18" charset="-78"/>
              </a:rPr>
              <a:t>perforation by a </a:t>
            </a:r>
            <a:r>
              <a:rPr lang="en-US" sz="2400" dirty="0" smtClean="0">
                <a:latin typeface="Andalus" pitchFamily="18" charset="-78"/>
                <a:cs typeface="Andalus" pitchFamily="18" charset="-78"/>
              </a:rPr>
              <a:t>nasogastric</a:t>
            </a:r>
          </a:p>
          <a:p>
            <a:pPr marL="0" indent="0" algn="l" rtl="0">
              <a:buNone/>
            </a:pPr>
            <a:r>
              <a:rPr lang="en-US" sz="2400" dirty="0">
                <a:latin typeface="Andalus" pitchFamily="18" charset="-78"/>
                <a:cs typeface="Andalus" pitchFamily="18" charset="-78"/>
              </a:rPr>
              <a:t> </a:t>
            </a:r>
            <a:r>
              <a:rPr lang="en-US" sz="2400" dirty="0" smtClean="0">
                <a:latin typeface="Andalus" pitchFamily="18" charset="-78"/>
                <a:cs typeface="Andalus" pitchFamily="18" charset="-78"/>
              </a:rPr>
              <a:t>       tube</a:t>
            </a:r>
            <a:endParaRPr lang="ar-IQ" sz="2400" dirty="0">
              <a:latin typeface="Andalus" pitchFamily="18" charset="-78"/>
              <a:cs typeface="Andalus" pitchFamily="18" charset="-78"/>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4149080"/>
            <a:ext cx="2520280" cy="2609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70244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4624"/>
            <a:ext cx="8229600" cy="720080"/>
          </a:xfrm>
        </p:spPr>
        <p:txBody>
          <a:bodyPr>
            <a:normAutofit/>
          </a:bodyPr>
          <a:lstStyle/>
          <a:p>
            <a:r>
              <a:rPr lang="en-US" sz="3600" b="1" dirty="0" smtClean="0">
                <a:latin typeface="Andalus" pitchFamily="18" charset="-78"/>
                <a:cs typeface="Andalus" pitchFamily="18" charset="-78"/>
              </a:rPr>
              <a:t>Clinical signs of guttural pouch empyema </a:t>
            </a:r>
            <a:endParaRPr lang="ar-IQ" sz="3600" b="1" dirty="0">
              <a:latin typeface="Andalus" pitchFamily="18" charset="-78"/>
              <a:cs typeface="Andalus" pitchFamily="18" charset="-78"/>
            </a:endParaRPr>
          </a:p>
        </p:txBody>
      </p:sp>
      <p:sp>
        <p:nvSpPr>
          <p:cNvPr id="3" name="عنصر نائب للمحتوى 2"/>
          <p:cNvSpPr>
            <a:spLocks noGrp="1"/>
          </p:cNvSpPr>
          <p:nvPr>
            <p:ph idx="1"/>
          </p:nvPr>
        </p:nvSpPr>
        <p:spPr>
          <a:xfrm>
            <a:off x="457200" y="692696"/>
            <a:ext cx="8363272" cy="5832648"/>
          </a:xfrm>
        </p:spPr>
        <p:txBody>
          <a:bodyPr>
            <a:normAutofit/>
          </a:bodyPr>
          <a:lstStyle/>
          <a:p>
            <a:pPr algn="l" rtl="0"/>
            <a:r>
              <a:rPr lang="en-US" sz="2400" dirty="0" smtClean="0">
                <a:latin typeface="Andalus" pitchFamily="18" charset="-78"/>
                <a:cs typeface="Andalus" pitchFamily="18" charset="-78"/>
              </a:rPr>
              <a:t>Intermittent </a:t>
            </a:r>
            <a:r>
              <a:rPr lang="en-US" sz="2400" dirty="0">
                <a:latin typeface="Andalus" pitchFamily="18" charset="-78"/>
                <a:cs typeface="Andalus" pitchFamily="18" charset="-78"/>
              </a:rPr>
              <a:t>nasal discharge in </a:t>
            </a:r>
            <a:r>
              <a:rPr lang="en-US" sz="2400" dirty="0" smtClean="0">
                <a:latin typeface="Andalus" pitchFamily="18" charset="-78"/>
                <a:cs typeface="Andalus" pitchFamily="18" charset="-78"/>
              </a:rPr>
              <a:t>most cases</a:t>
            </a:r>
          </a:p>
          <a:p>
            <a:pPr algn="l" rtl="0"/>
            <a:r>
              <a:rPr lang="en-US" sz="2400" dirty="0" smtClean="0">
                <a:latin typeface="Andalus" pitchFamily="18" charset="-78"/>
                <a:cs typeface="Andalus" pitchFamily="18" charset="-78"/>
              </a:rPr>
              <a:t>Painful  </a:t>
            </a:r>
            <a:r>
              <a:rPr lang="en-US" sz="2400" dirty="0">
                <a:latin typeface="Andalus" pitchFamily="18" charset="-78"/>
                <a:cs typeface="Andalus" pitchFamily="18" charset="-78"/>
              </a:rPr>
              <a:t>swelling in the parotid </a:t>
            </a:r>
            <a:r>
              <a:rPr lang="en-US" sz="2400" dirty="0" smtClean="0">
                <a:latin typeface="Andalus" pitchFamily="18" charset="-78"/>
                <a:cs typeface="Andalus" pitchFamily="18" charset="-78"/>
              </a:rPr>
              <a:t>area </a:t>
            </a:r>
          </a:p>
          <a:p>
            <a:pPr algn="l" rtl="0"/>
            <a:r>
              <a:rPr lang="en-US" sz="2400" dirty="0" smtClean="0">
                <a:latin typeface="Andalus" pitchFamily="18" charset="-78"/>
                <a:cs typeface="Andalus" pitchFamily="18" charset="-78"/>
              </a:rPr>
              <a:t>Extended </a:t>
            </a:r>
            <a:r>
              <a:rPr lang="en-US" sz="2400" dirty="0">
                <a:latin typeface="Andalus" pitchFamily="18" charset="-78"/>
                <a:cs typeface="Andalus" pitchFamily="18" charset="-78"/>
              </a:rPr>
              <a:t>head </a:t>
            </a:r>
            <a:r>
              <a:rPr lang="en-US" sz="2400" dirty="0" smtClean="0">
                <a:latin typeface="Andalus" pitchFamily="18" charset="-78"/>
                <a:cs typeface="Andalus" pitchFamily="18" charset="-78"/>
              </a:rPr>
              <a:t>carriage (</a:t>
            </a:r>
            <a:r>
              <a:rPr lang="ar-IQ" sz="2400" dirty="0" smtClean="0">
                <a:latin typeface="Andalus" pitchFamily="18" charset="-78"/>
                <a:cs typeface="Andalus" pitchFamily="18" charset="-78"/>
              </a:rPr>
              <a:t>حمل الراس ممتدا</a:t>
            </a:r>
            <a:r>
              <a:rPr lang="en-US" sz="2400" dirty="0" smtClean="0">
                <a:latin typeface="Andalus" pitchFamily="18" charset="-78"/>
                <a:cs typeface="Andalus" pitchFamily="18" charset="-78"/>
              </a:rPr>
              <a:t>)</a:t>
            </a:r>
          </a:p>
          <a:p>
            <a:pPr algn="l" rtl="0"/>
            <a:r>
              <a:rPr lang="en-US" sz="2400" dirty="0" smtClean="0">
                <a:latin typeface="Andalus" pitchFamily="18" charset="-78"/>
                <a:cs typeface="Andalus" pitchFamily="18" charset="-78"/>
              </a:rPr>
              <a:t>Excessive respiratory noise</a:t>
            </a:r>
            <a:r>
              <a:rPr lang="en-US" sz="2400" dirty="0">
                <a:latin typeface="Andalus" pitchFamily="18" charset="-78"/>
                <a:cs typeface="Andalus" pitchFamily="18" charset="-78"/>
              </a:rPr>
              <a:t>, and difficulties in swallowing and </a:t>
            </a:r>
            <a:r>
              <a:rPr lang="en-US" sz="2400" dirty="0" smtClean="0">
                <a:latin typeface="Andalus" pitchFamily="18" charset="-78"/>
                <a:cs typeface="Andalus" pitchFamily="18" charset="-78"/>
              </a:rPr>
              <a:t>breathing</a:t>
            </a:r>
          </a:p>
          <a:p>
            <a:pPr algn="l" rtl="0"/>
            <a:r>
              <a:rPr lang="en-US" sz="2400" dirty="0" smtClean="0">
                <a:latin typeface="Andalus" pitchFamily="18" charset="-78"/>
                <a:cs typeface="Andalus" pitchFamily="18" charset="-78"/>
              </a:rPr>
              <a:t>In rare cases pharyngeal and laryngeal </a:t>
            </a:r>
            <a:r>
              <a:rPr lang="en-US" sz="2400" dirty="0">
                <a:latin typeface="Andalus" pitchFamily="18" charset="-78"/>
                <a:cs typeface="Andalus" pitchFamily="18" charset="-78"/>
              </a:rPr>
              <a:t>paresis</a:t>
            </a:r>
            <a:endParaRPr lang="ar-IQ" sz="2400" dirty="0">
              <a:latin typeface="Andalus" pitchFamily="18" charset="-78"/>
              <a:cs typeface="Andalus" pitchFamily="18" charset="-78"/>
            </a:endParaRPr>
          </a:p>
        </p:txBody>
      </p:sp>
    </p:spTree>
    <p:extLst>
      <p:ext uri="{BB962C8B-B14F-4D97-AF65-F5344CB8AC3E}">
        <p14:creationId xmlns:p14="http://schemas.microsoft.com/office/powerpoint/2010/main" val="11261163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18864" y="44624"/>
            <a:ext cx="8229600" cy="490066"/>
          </a:xfrm>
        </p:spPr>
        <p:txBody>
          <a:bodyPr>
            <a:normAutofit fontScale="90000"/>
          </a:bodyPr>
          <a:lstStyle/>
          <a:p>
            <a:pPr algn="l" rtl="0"/>
            <a:r>
              <a:rPr lang="en-US" sz="4000" dirty="0">
                <a:latin typeface="Andalus" pitchFamily="18" charset="-78"/>
                <a:cs typeface="Andalus" pitchFamily="18" charset="-78"/>
              </a:rPr>
              <a:t>Diagnosis guttural pouch empyema </a:t>
            </a:r>
            <a:endParaRPr lang="ar-IQ" sz="4000" dirty="0">
              <a:latin typeface="Andalus" pitchFamily="18" charset="-78"/>
              <a:cs typeface="Andalus" pitchFamily="18" charset="-78"/>
            </a:endParaRPr>
          </a:p>
        </p:txBody>
      </p:sp>
      <p:sp>
        <p:nvSpPr>
          <p:cNvPr id="3" name="عنصر نائب للمحتوى 2"/>
          <p:cNvSpPr>
            <a:spLocks noGrp="1"/>
          </p:cNvSpPr>
          <p:nvPr>
            <p:ph idx="1"/>
          </p:nvPr>
        </p:nvSpPr>
        <p:spPr>
          <a:xfrm>
            <a:off x="457200" y="692696"/>
            <a:ext cx="8291264" cy="5904656"/>
          </a:xfrm>
        </p:spPr>
        <p:txBody>
          <a:bodyPr>
            <a:normAutofit/>
          </a:bodyPr>
          <a:lstStyle/>
          <a:p>
            <a:pPr algn="l" rtl="0"/>
            <a:r>
              <a:rPr lang="en-US" sz="2400" b="1" dirty="0">
                <a:latin typeface="Andalus" pitchFamily="18" charset="-78"/>
                <a:cs typeface="Andalus" pitchFamily="18" charset="-78"/>
              </a:rPr>
              <a:t>On endoscopic examination </a:t>
            </a:r>
            <a:r>
              <a:rPr lang="en-US" sz="2400" dirty="0">
                <a:latin typeface="Andalus" pitchFamily="18" charset="-78"/>
                <a:cs typeface="Andalus" pitchFamily="18" charset="-78"/>
              </a:rPr>
              <a:t>purulent discharge can </a:t>
            </a:r>
            <a:r>
              <a:rPr lang="en-US" sz="2400" dirty="0" smtClean="0">
                <a:latin typeface="Andalus" pitchFamily="18" charset="-78"/>
                <a:cs typeface="Andalus" pitchFamily="18" charset="-78"/>
              </a:rPr>
              <a:t>be seen </a:t>
            </a:r>
            <a:r>
              <a:rPr lang="en-US" sz="2400" dirty="0">
                <a:latin typeface="Andalus" pitchFamily="18" charset="-78"/>
                <a:cs typeface="Andalus" pitchFamily="18" charset="-78"/>
              </a:rPr>
              <a:t>at the pharyngeal orifice of the affected side, </a:t>
            </a:r>
            <a:r>
              <a:rPr lang="en-US" sz="2400" dirty="0" smtClean="0">
                <a:latin typeface="Andalus" pitchFamily="18" charset="-78"/>
                <a:cs typeface="Andalus" pitchFamily="18" charset="-78"/>
              </a:rPr>
              <a:t>with pharyngeal </a:t>
            </a:r>
            <a:r>
              <a:rPr lang="en-US" sz="2400" dirty="0">
                <a:latin typeface="Andalus" pitchFamily="18" charset="-78"/>
                <a:cs typeface="Andalus" pitchFamily="18" charset="-78"/>
              </a:rPr>
              <a:t>collapse in some </a:t>
            </a:r>
            <a:r>
              <a:rPr lang="en-US" sz="2400" dirty="0" smtClean="0">
                <a:latin typeface="Andalus" pitchFamily="18" charset="-78"/>
                <a:cs typeface="Andalus" pitchFamily="18" charset="-78"/>
              </a:rPr>
              <a:t>horses</a:t>
            </a:r>
          </a:p>
          <a:p>
            <a:pPr algn="l" rtl="0"/>
            <a:r>
              <a:rPr lang="en-US" sz="2400" b="1" dirty="0" smtClean="0">
                <a:latin typeface="Andalus" pitchFamily="18" charset="-78"/>
                <a:cs typeface="Andalus" pitchFamily="18" charset="-78"/>
              </a:rPr>
              <a:t>On </a:t>
            </a:r>
            <a:r>
              <a:rPr lang="en-US" sz="2400" b="1" dirty="0">
                <a:latin typeface="Andalus" pitchFamily="18" charset="-78"/>
                <a:cs typeface="Andalus" pitchFamily="18" charset="-78"/>
              </a:rPr>
              <a:t>standing lateral radiographs  </a:t>
            </a:r>
            <a:r>
              <a:rPr lang="en-US" sz="2400" dirty="0">
                <a:latin typeface="Andalus" pitchFamily="18" charset="-78"/>
                <a:cs typeface="Andalus" pitchFamily="18" charset="-78"/>
              </a:rPr>
              <a:t>Fluid accompanied </a:t>
            </a:r>
            <a:r>
              <a:rPr lang="en-US" sz="2400" dirty="0" smtClean="0">
                <a:latin typeface="Andalus" pitchFamily="18" charset="-78"/>
                <a:cs typeface="Andalus" pitchFamily="18" charset="-78"/>
              </a:rPr>
              <a:t>by masses </a:t>
            </a:r>
            <a:r>
              <a:rPr lang="en-US" sz="2400" dirty="0">
                <a:latin typeface="Andalus" pitchFamily="18" charset="-78"/>
                <a:cs typeface="Andalus" pitchFamily="18" charset="-78"/>
              </a:rPr>
              <a:t>seen within the guttural pouch suggestive of </a:t>
            </a:r>
            <a:r>
              <a:rPr lang="en-US" sz="2400" dirty="0" smtClean="0">
                <a:latin typeface="Andalus" pitchFamily="18" charset="-78"/>
                <a:cs typeface="Andalus" pitchFamily="18" charset="-78"/>
              </a:rPr>
              <a:t>chondroids</a:t>
            </a:r>
          </a:p>
          <a:p>
            <a:pPr algn="l" rtl="0"/>
            <a:r>
              <a:rPr lang="en-US" sz="2400" b="1" dirty="0">
                <a:latin typeface="Andalus" pitchFamily="18" charset="-78"/>
                <a:cs typeface="Andalus" pitchFamily="18" charset="-78"/>
              </a:rPr>
              <a:t>Fluid </a:t>
            </a:r>
            <a:r>
              <a:rPr lang="en-US" sz="2400" b="1" dirty="0" smtClean="0">
                <a:latin typeface="Andalus" pitchFamily="18" charset="-78"/>
                <a:cs typeface="Andalus" pitchFamily="18" charset="-78"/>
              </a:rPr>
              <a:t>aspirates or </a:t>
            </a:r>
            <a:r>
              <a:rPr lang="en-US" sz="2400" b="1" dirty="0">
                <a:latin typeface="Andalus" pitchFamily="18" charset="-78"/>
                <a:cs typeface="Andalus" pitchFamily="18" charset="-78"/>
              </a:rPr>
              <a:t>saline washings </a:t>
            </a:r>
            <a:r>
              <a:rPr lang="en-US" sz="2400" dirty="0">
                <a:latin typeface="Andalus" pitchFamily="18" charset="-78"/>
                <a:cs typeface="Andalus" pitchFamily="18" charset="-78"/>
              </a:rPr>
              <a:t>can be taken from the guttural pouch </a:t>
            </a:r>
            <a:r>
              <a:rPr lang="en-US" sz="2400" dirty="0" smtClean="0">
                <a:latin typeface="Andalus" pitchFamily="18" charset="-78"/>
                <a:cs typeface="Andalus" pitchFamily="18" charset="-78"/>
              </a:rPr>
              <a:t>for culture </a:t>
            </a:r>
            <a:r>
              <a:rPr lang="en-US" sz="2400" dirty="0">
                <a:latin typeface="Andalus" pitchFamily="18" charset="-78"/>
                <a:cs typeface="Andalus" pitchFamily="18" charset="-78"/>
              </a:rPr>
              <a:t>and sensitivity testing</a:t>
            </a:r>
            <a:endParaRPr lang="ar-IQ" sz="2400" dirty="0">
              <a:latin typeface="Andalus" pitchFamily="18" charset="-78"/>
              <a:cs typeface="Andalus" pitchFamily="18" charset="-78"/>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3861048"/>
            <a:ext cx="2793037"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40555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84"/>
            <a:ext cx="8229600" cy="940966"/>
          </a:xfrm>
        </p:spPr>
        <p:txBody>
          <a:bodyPr>
            <a:normAutofit/>
          </a:bodyPr>
          <a:lstStyle/>
          <a:p>
            <a:pPr algn="l" rtl="0"/>
            <a:r>
              <a:rPr lang="en-US" sz="3600" b="1" dirty="0" smtClean="0">
                <a:latin typeface="Andalus" pitchFamily="18" charset="-78"/>
                <a:cs typeface="Andalus" pitchFamily="18" charset="-78"/>
              </a:rPr>
              <a:t>Treatment </a:t>
            </a:r>
            <a:r>
              <a:rPr lang="en-US" sz="3600" b="1" dirty="0">
                <a:latin typeface="Andalus" pitchFamily="18" charset="-78"/>
                <a:cs typeface="Andalus" pitchFamily="18" charset="-78"/>
              </a:rPr>
              <a:t>of  guttural pouch empyema </a:t>
            </a:r>
            <a:endParaRPr lang="ar-IQ" sz="3600" b="1" dirty="0">
              <a:latin typeface="Andalus" pitchFamily="18" charset="-78"/>
              <a:cs typeface="Andalus" pitchFamily="18" charset="-78"/>
            </a:endParaRPr>
          </a:p>
        </p:txBody>
      </p:sp>
      <p:sp>
        <p:nvSpPr>
          <p:cNvPr id="3" name="عنصر نائب للمحتوى 2"/>
          <p:cNvSpPr>
            <a:spLocks noGrp="1"/>
          </p:cNvSpPr>
          <p:nvPr>
            <p:ph idx="1"/>
          </p:nvPr>
        </p:nvSpPr>
        <p:spPr>
          <a:xfrm>
            <a:off x="395536" y="1124744"/>
            <a:ext cx="8640960" cy="5472608"/>
          </a:xfrm>
        </p:spPr>
        <p:txBody>
          <a:bodyPr>
            <a:normAutofit/>
          </a:bodyPr>
          <a:lstStyle/>
          <a:p>
            <a:pPr algn="l" rtl="0"/>
            <a:r>
              <a:rPr lang="en-US" sz="2400" dirty="0">
                <a:latin typeface="Andalus" pitchFamily="18" charset="-78"/>
                <a:cs typeface="Andalus" pitchFamily="18" charset="-78"/>
              </a:rPr>
              <a:t>Systemic antimicrobial treatment alone rarely resolves the infection; repeated guttural pouch lavage is </a:t>
            </a:r>
            <a:r>
              <a:rPr lang="en-US" sz="2400" dirty="0" smtClean="0">
                <a:latin typeface="Andalus" pitchFamily="18" charset="-78"/>
                <a:cs typeface="Andalus" pitchFamily="18" charset="-78"/>
              </a:rPr>
              <a:t>necessary</a:t>
            </a:r>
          </a:p>
          <a:p>
            <a:pPr algn="l" rtl="0"/>
            <a:r>
              <a:rPr lang="en-US" sz="2400" dirty="0" smtClean="0">
                <a:latin typeface="Andalus" pitchFamily="18" charset="-78"/>
                <a:cs typeface="Andalus" pitchFamily="18" charset="-78"/>
              </a:rPr>
              <a:t>Penicillin </a:t>
            </a:r>
            <a:r>
              <a:rPr lang="en-US" sz="2400" dirty="0">
                <a:latin typeface="Andalus" pitchFamily="18" charset="-78"/>
                <a:cs typeface="Andalus" pitchFamily="18" charset="-78"/>
              </a:rPr>
              <a:t>gel </a:t>
            </a:r>
            <a:r>
              <a:rPr lang="en-US" sz="2400" dirty="0" smtClean="0">
                <a:latin typeface="Andalus" pitchFamily="18" charset="-78"/>
                <a:cs typeface="Andalus" pitchFamily="18" charset="-78"/>
              </a:rPr>
              <a:t>can </a:t>
            </a:r>
            <a:r>
              <a:rPr lang="en-US" sz="2400" dirty="0">
                <a:latin typeface="Andalus" pitchFamily="18" charset="-78"/>
                <a:cs typeface="Andalus" pitchFamily="18" charset="-78"/>
              </a:rPr>
              <a:t>be administered directly into the guttural pouch and may enhance bacterial </a:t>
            </a:r>
            <a:r>
              <a:rPr lang="en-US" sz="2400" dirty="0" smtClean="0">
                <a:latin typeface="Andalus" pitchFamily="18" charset="-78"/>
                <a:cs typeface="Andalus" pitchFamily="18" charset="-78"/>
              </a:rPr>
              <a:t>clearance</a:t>
            </a:r>
          </a:p>
          <a:p>
            <a:pPr algn="l" rtl="0"/>
            <a:r>
              <a:rPr lang="en-US" sz="2400" dirty="0">
                <a:latin typeface="Andalus" pitchFamily="18" charset="-78"/>
                <a:cs typeface="Andalus" pitchFamily="18" charset="-78"/>
              </a:rPr>
              <a:t> Retropharyngeal abscesses can sometimes be resolved by rupturing the abscess into the guttural pouch using an endoscopic </a:t>
            </a:r>
            <a:r>
              <a:rPr lang="en-US" sz="2400" dirty="0" smtClean="0">
                <a:latin typeface="Andalus" pitchFamily="18" charset="-78"/>
                <a:cs typeface="Andalus" pitchFamily="18" charset="-78"/>
              </a:rPr>
              <a:t>blade</a:t>
            </a:r>
          </a:p>
          <a:p>
            <a:pPr algn="l" rtl="0"/>
            <a:r>
              <a:rPr lang="en-US" sz="2400" dirty="0">
                <a:latin typeface="Andalus" pitchFamily="18" charset="-78"/>
                <a:cs typeface="Andalus" pitchFamily="18" charset="-78"/>
              </a:rPr>
              <a:t>Tracheotomy may be necessary to provide a temporary alternative airway in these cases. </a:t>
            </a:r>
            <a:endParaRPr lang="ar-IQ" sz="2400" dirty="0">
              <a:latin typeface="Andalus" pitchFamily="18" charset="-78"/>
              <a:cs typeface="Andalus" pitchFamily="18" charset="-78"/>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1735" y="5013176"/>
            <a:ext cx="3631708" cy="1716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46667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4624"/>
            <a:ext cx="8229600" cy="778098"/>
          </a:xfrm>
        </p:spPr>
        <p:txBody>
          <a:bodyPr>
            <a:normAutofit/>
          </a:bodyPr>
          <a:lstStyle/>
          <a:p>
            <a:r>
              <a:rPr lang="en-US" sz="4000" b="1" dirty="0">
                <a:latin typeface="Andalus" pitchFamily="18" charset="-78"/>
                <a:cs typeface="Andalus" pitchFamily="18" charset="-78"/>
              </a:rPr>
              <a:t>Guttural Pouch Mycosis</a:t>
            </a:r>
            <a:endParaRPr lang="ar-IQ" sz="4000" b="1" dirty="0">
              <a:latin typeface="Andalus" pitchFamily="18" charset="-78"/>
              <a:cs typeface="Andalus" pitchFamily="18" charset="-78"/>
            </a:endParaRPr>
          </a:p>
        </p:txBody>
      </p:sp>
      <p:sp>
        <p:nvSpPr>
          <p:cNvPr id="3" name="عنصر نائب للمحتوى 2"/>
          <p:cNvSpPr>
            <a:spLocks noGrp="1"/>
          </p:cNvSpPr>
          <p:nvPr>
            <p:ph idx="1"/>
          </p:nvPr>
        </p:nvSpPr>
        <p:spPr>
          <a:xfrm>
            <a:off x="457200" y="764704"/>
            <a:ext cx="8363272" cy="5760640"/>
          </a:xfrm>
        </p:spPr>
        <p:txBody>
          <a:bodyPr>
            <a:normAutofit/>
          </a:bodyPr>
          <a:lstStyle/>
          <a:p>
            <a:pPr algn="l" rtl="0"/>
            <a:r>
              <a:rPr lang="en-US" sz="2400" b="1" dirty="0">
                <a:latin typeface="Andalus" pitchFamily="18" charset="-78"/>
                <a:cs typeface="Andalus" pitchFamily="18" charset="-78"/>
              </a:rPr>
              <a:t>Guttural pouch mycosis </a:t>
            </a:r>
            <a:r>
              <a:rPr lang="en-US" sz="2400" dirty="0">
                <a:latin typeface="Andalus" pitchFamily="18" charset="-78"/>
                <a:cs typeface="Andalus" pitchFamily="18" charset="-78"/>
              </a:rPr>
              <a:t>is a life-threatening condition, primarily affecting adult horses and resulting in fatal hemorrhage in almost 50% of </a:t>
            </a:r>
            <a:r>
              <a:rPr lang="en-US" sz="2400" dirty="0" smtClean="0">
                <a:latin typeface="Andalus" pitchFamily="18" charset="-78"/>
                <a:cs typeface="Andalus" pitchFamily="18" charset="-78"/>
              </a:rPr>
              <a:t>cases</a:t>
            </a:r>
          </a:p>
          <a:p>
            <a:pPr algn="l" rtl="0"/>
            <a:r>
              <a:rPr lang="en-US" sz="2400" dirty="0">
                <a:latin typeface="Andalus" pitchFamily="18" charset="-78"/>
                <a:cs typeface="Andalus" pitchFamily="18" charset="-78"/>
              </a:rPr>
              <a:t>Guttural pouch mycosis affects the roof of one </a:t>
            </a:r>
            <a:r>
              <a:rPr lang="en-US" sz="2400" dirty="0" smtClean="0">
                <a:latin typeface="Andalus" pitchFamily="18" charset="-78"/>
                <a:cs typeface="Andalus" pitchFamily="18" charset="-78"/>
              </a:rPr>
              <a:t>guttural pouch</a:t>
            </a:r>
            <a:r>
              <a:rPr lang="en-US" sz="2400" dirty="0">
                <a:latin typeface="Andalus" pitchFamily="18" charset="-78"/>
                <a:cs typeface="Andalus" pitchFamily="18" charset="-78"/>
              </a:rPr>
              <a:t>, rarely </a:t>
            </a:r>
            <a:r>
              <a:rPr lang="en-US" sz="2400" dirty="0" smtClean="0">
                <a:latin typeface="Andalus" pitchFamily="18" charset="-78"/>
                <a:cs typeface="Andalus" pitchFamily="18" charset="-78"/>
              </a:rPr>
              <a:t>both</a:t>
            </a:r>
          </a:p>
          <a:p>
            <a:pPr algn="l" rtl="0"/>
            <a:r>
              <a:rPr lang="en-US" sz="2400" b="1" dirty="0">
                <a:latin typeface="Andalus" pitchFamily="18" charset="-78"/>
                <a:cs typeface="Andalus" pitchFamily="18" charset="-78"/>
              </a:rPr>
              <a:t>The cause </a:t>
            </a:r>
            <a:r>
              <a:rPr lang="en-US" sz="2400" b="1" dirty="0" smtClean="0">
                <a:latin typeface="Andalus" pitchFamily="18" charset="-78"/>
                <a:cs typeface="Andalus" pitchFamily="18" charset="-78"/>
              </a:rPr>
              <a:t>of guttural </a:t>
            </a:r>
            <a:r>
              <a:rPr lang="en-US" sz="2400" b="1" dirty="0">
                <a:latin typeface="Andalus" pitchFamily="18" charset="-78"/>
                <a:cs typeface="Andalus" pitchFamily="18" charset="-78"/>
              </a:rPr>
              <a:t>pouch mycosis is unknown</a:t>
            </a:r>
            <a:r>
              <a:rPr lang="en-US" sz="2400" dirty="0">
                <a:latin typeface="Andalus" pitchFamily="18" charset="-78"/>
                <a:cs typeface="Andalus" pitchFamily="18" charset="-78"/>
              </a:rPr>
              <a:t>, although Aspergillus </a:t>
            </a:r>
            <a:r>
              <a:rPr lang="en-US" sz="2400" dirty="0" smtClean="0">
                <a:latin typeface="Andalus" pitchFamily="18" charset="-78"/>
                <a:cs typeface="Andalus" pitchFamily="18" charset="-78"/>
              </a:rPr>
              <a:t>can be </a:t>
            </a:r>
            <a:r>
              <a:rPr lang="en-US" sz="2400" dirty="0">
                <a:latin typeface="Andalus" pitchFamily="18" charset="-78"/>
                <a:cs typeface="Andalus" pitchFamily="18" charset="-78"/>
              </a:rPr>
              <a:t>identified in the </a:t>
            </a:r>
            <a:r>
              <a:rPr lang="en-US" sz="2400" dirty="0" smtClean="0">
                <a:latin typeface="Andalus" pitchFamily="18" charset="-78"/>
                <a:cs typeface="Andalus" pitchFamily="18" charset="-78"/>
              </a:rPr>
              <a:t>lesion</a:t>
            </a:r>
          </a:p>
          <a:p>
            <a:pPr algn="l" rtl="0"/>
            <a:r>
              <a:rPr lang="en-US" sz="2400" dirty="0" err="1">
                <a:latin typeface="Andalus" pitchFamily="18" charset="-78"/>
                <a:cs typeface="Andalus" pitchFamily="18" charset="-78"/>
              </a:rPr>
              <a:t>Mycotic</a:t>
            </a:r>
            <a:r>
              <a:rPr lang="en-US" sz="2400" dirty="0">
                <a:latin typeface="Andalus" pitchFamily="18" charset="-78"/>
                <a:cs typeface="Andalus" pitchFamily="18" charset="-78"/>
              </a:rPr>
              <a:t> plaques form within the guttural pouch and are typically located on the </a:t>
            </a:r>
            <a:r>
              <a:rPr lang="en-US" sz="2400" dirty="0" err="1">
                <a:latin typeface="Andalus" pitchFamily="18" charset="-78"/>
                <a:cs typeface="Andalus" pitchFamily="18" charset="-78"/>
              </a:rPr>
              <a:t>caudodorsal</a:t>
            </a:r>
            <a:r>
              <a:rPr lang="en-US" sz="2400" dirty="0">
                <a:latin typeface="Andalus" pitchFamily="18" charset="-78"/>
                <a:cs typeface="Andalus" pitchFamily="18" charset="-78"/>
              </a:rPr>
              <a:t> aspect of the medial guttural pouch, </a:t>
            </a:r>
            <a:r>
              <a:rPr lang="en-US" sz="2400" dirty="0" smtClean="0">
                <a:latin typeface="Andalus" pitchFamily="18" charset="-78"/>
                <a:cs typeface="Andalus" pitchFamily="18" charset="-78"/>
              </a:rPr>
              <a:t>over </a:t>
            </a:r>
            <a:r>
              <a:rPr lang="en-US" sz="2400" dirty="0">
                <a:latin typeface="Andalus" pitchFamily="18" charset="-78"/>
                <a:cs typeface="Andalus" pitchFamily="18" charset="-78"/>
              </a:rPr>
              <a:t>the internal carotid artery. </a:t>
            </a:r>
            <a:endParaRPr lang="ar-IQ" sz="2400" dirty="0">
              <a:latin typeface="Andalus" pitchFamily="18" charset="-78"/>
              <a:cs typeface="Andalus" pitchFamily="18" charset="-78"/>
            </a:endParaRPr>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4725144"/>
            <a:ext cx="2016224" cy="2079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3928" y="4687445"/>
            <a:ext cx="1982287" cy="2125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09957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pic>
        <p:nvPicPr>
          <p:cNvPr id="10243"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211960" y="332656"/>
            <a:ext cx="4608512" cy="4573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مربع نص 5"/>
          <p:cNvSpPr txBox="1"/>
          <p:nvPr/>
        </p:nvSpPr>
        <p:spPr>
          <a:xfrm>
            <a:off x="2627784" y="5374957"/>
            <a:ext cx="6480720" cy="646331"/>
          </a:xfrm>
          <a:prstGeom prst="rect">
            <a:avLst/>
          </a:prstGeom>
          <a:noFill/>
        </p:spPr>
        <p:txBody>
          <a:bodyPr wrap="square" rtlCol="1">
            <a:spAutoFit/>
          </a:bodyPr>
          <a:lstStyle/>
          <a:p>
            <a:pPr algn="l" rtl="0"/>
            <a:r>
              <a:rPr lang="en-US" dirty="0">
                <a:latin typeface="Andalus" pitchFamily="18" charset="-78"/>
                <a:cs typeface="Andalus" pitchFamily="18" charset="-78"/>
              </a:rPr>
              <a:t>The circles indicate the site(s) of trephination for each sinus, and shaded </a:t>
            </a:r>
            <a:r>
              <a:rPr lang="en-US" dirty="0" smtClean="0">
                <a:latin typeface="Andalus" pitchFamily="18" charset="-78"/>
                <a:cs typeface="Andalus" pitchFamily="18" charset="-78"/>
              </a:rPr>
              <a:t>areas are </a:t>
            </a:r>
            <a:r>
              <a:rPr lang="en-US" dirty="0">
                <a:latin typeface="Andalus" pitchFamily="18" charset="-78"/>
                <a:cs typeface="Andalus" pitchFamily="18" charset="-78"/>
              </a:rPr>
              <a:t>the frontal and maxillary sinuses.</a:t>
            </a:r>
            <a:endParaRPr lang="ar-IQ" dirty="0">
              <a:latin typeface="Andalus" pitchFamily="18" charset="-78"/>
              <a:cs typeface="Andalus" pitchFamily="18" charset="-78"/>
            </a:endParaRPr>
          </a:p>
        </p:txBody>
      </p:sp>
      <p:pic>
        <p:nvPicPr>
          <p:cNvPr id="102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412776"/>
            <a:ext cx="4176464"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82246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62074"/>
          </a:xfrm>
        </p:spPr>
        <p:txBody>
          <a:bodyPr>
            <a:normAutofit fontScale="90000"/>
          </a:bodyPr>
          <a:lstStyle/>
          <a:p>
            <a:pPr algn="l" rtl="0"/>
            <a:r>
              <a:rPr lang="en-US" sz="3600" b="1" dirty="0" smtClean="0">
                <a:latin typeface="Andalus" pitchFamily="18" charset="-78"/>
                <a:cs typeface="Andalus" pitchFamily="18" charset="-78"/>
              </a:rPr>
              <a:t>Clinical </a:t>
            </a:r>
            <a:r>
              <a:rPr lang="en-US" sz="3600" b="1" dirty="0">
                <a:latin typeface="Andalus" pitchFamily="18" charset="-78"/>
                <a:cs typeface="Andalus" pitchFamily="18" charset="-78"/>
              </a:rPr>
              <a:t>signs Guttural Pouch Mycosis</a:t>
            </a:r>
            <a:endParaRPr lang="ar-IQ" sz="3600" b="1" dirty="0">
              <a:latin typeface="Andalus" pitchFamily="18" charset="-78"/>
              <a:cs typeface="Andalus" pitchFamily="18" charset="-78"/>
            </a:endParaRPr>
          </a:p>
        </p:txBody>
      </p:sp>
      <p:sp>
        <p:nvSpPr>
          <p:cNvPr id="3" name="عنصر نائب للمحتوى 2"/>
          <p:cNvSpPr>
            <a:spLocks noGrp="1"/>
          </p:cNvSpPr>
          <p:nvPr>
            <p:ph idx="1"/>
          </p:nvPr>
        </p:nvSpPr>
        <p:spPr>
          <a:xfrm>
            <a:off x="179512" y="980728"/>
            <a:ext cx="8507288" cy="5616624"/>
          </a:xfrm>
        </p:spPr>
        <p:txBody>
          <a:bodyPr>
            <a:normAutofit lnSpcReduction="10000"/>
          </a:bodyPr>
          <a:lstStyle/>
          <a:p>
            <a:pPr algn="l" rtl="0"/>
            <a:r>
              <a:rPr lang="en-US" sz="2400" dirty="0">
                <a:latin typeface="Andalus" pitchFamily="18" charset="-78"/>
                <a:cs typeface="Andalus" pitchFamily="18" charset="-78"/>
              </a:rPr>
              <a:t>The condition is clinically occult until the fungal plaques damage the cranial nerves and arteries within the guttural </a:t>
            </a:r>
            <a:r>
              <a:rPr lang="en-US" sz="2400" dirty="0" smtClean="0">
                <a:latin typeface="Andalus" pitchFamily="18" charset="-78"/>
                <a:cs typeface="Andalus" pitchFamily="18" charset="-78"/>
              </a:rPr>
              <a:t>pouch</a:t>
            </a:r>
          </a:p>
          <a:p>
            <a:pPr algn="l" rtl="0"/>
            <a:r>
              <a:rPr lang="en-US" sz="2400" b="1" dirty="0" smtClean="0">
                <a:latin typeface="Andalus" pitchFamily="18" charset="-78"/>
                <a:cs typeface="Andalus" pitchFamily="18" charset="-78"/>
              </a:rPr>
              <a:t>Most </a:t>
            </a:r>
            <a:r>
              <a:rPr lang="en-US" sz="2400" b="1" dirty="0">
                <a:latin typeface="Andalus" pitchFamily="18" charset="-78"/>
                <a:cs typeface="Andalus" pitchFamily="18" charset="-78"/>
              </a:rPr>
              <a:t>common clinical sign </a:t>
            </a:r>
            <a:r>
              <a:rPr lang="en-US" sz="2400" dirty="0">
                <a:latin typeface="Andalus" pitchFamily="18" charset="-78"/>
                <a:cs typeface="Andalus" pitchFamily="18" charset="-78"/>
              </a:rPr>
              <a:t>is </a:t>
            </a:r>
            <a:r>
              <a:rPr lang="en-US" sz="2400" dirty="0" smtClean="0">
                <a:latin typeface="Andalus" pitchFamily="18" charset="-78"/>
                <a:cs typeface="Andalus" pitchFamily="18" charset="-78"/>
              </a:rPr>
              <a:t>moderate-to-severe epistaxis</a:t>
            </a:r>
            <a:r>
              <a:rPr lang="en-US" sz="2400" dirty="0">
                <a:latin typeface="Andalus" pitchFamily="18" charset="-78"/>
                <a:cs typeface="Andalus" pitchFamily="18" charset="-78"/>
              </a:rPr>
              <a:t>, which is caused by fungal erosion of the </a:t>
            </a:r>
            <a:r>
              <a:rPr lang="en-US" sz="2400" dirty="0" smtClean="0">
                <a:latin typeface="Andalus" pitchFamily="18" charset="-78"/>
                <a:cs typeface="Andalus" pitchFamily="18" charset="-78"/>
              </a:rPr>
              <a:t>internal carotid </a:t>
            </a:r>
            <a:r>
              <a:rPr lang="en-US" sz="2400" dirty="0">
                <a:latin typeface="Andalus" pitchFamily="18" charset="-78"/>
                <a:cs typeface="Andalus" pitchFamily="18" charset="-78"/>
              </a:rPr>
              <a:t>artery in most </a:t>
            </a:r>
            <a:r>
              <a:rPr lang="en-US" sz="2400" dirty="0" smtClean="0">
                <a:latin typeface="Andalus" pitchFamily="18" charset="-78"/>
                <a:cs typeface="Andalus" pitchFamily="18" charset="-78"/>
              </a:rPr>
              <a:t>cases and </a:t>
            </a:r>
            <a:r>
              <a:rPr lang="en-US" sz="2400" dirty="0">
                <a:latin typeface="Andalus" pitchFamily="18" charset="-78"/>
                <a:cs typeface="Andalus" pitchFamily="18" charset="-78"/>
              </a:rPr>
              <a:t>of </a:t>
            </a:r>
            <a:r>
              <a:rPr lang="en-US" sz="2400" dirty="0" smtClean="0">
                <a:latin typeface="Andalus" pitchFamily="18" charset="-78"/>
                <a:cs typeface="Andalus" pitchFamily="18" charset="-78"/>
              </a:rPr>
              <a:t>the external </a:t>
            </a:r>
            <a:r>
              <a:rPr lang="en-US" sz="2400" dirty="0">
                <a:latin typeface="Andalus" pitchFamily="18" charset="-78"/>
                <a:cs typeface="Andalus" pitchFamily="18" charset="-78"/>
              </a:rPr>
              <a:t>carotid and maxillary arteries in approximately </a:t>
            </a:r>
            <a:r>
              <a:rPr lang="en-US" sz="2400" dirty="0" smtClean="0">
                <a:latin typeface="Andalus" pitchFamily="18" charset="-78"/>
                <a:cs typeface="Andalus" pitchFamily="18" charset="-78"/>
              </a:rPr>
              <a:t>one third </a:t>
            </a:r>
            <a:r>
              <a:rPr lang="en-US" sz="2400" dirty="0">
                <a:latin typeface="Andalus" pitchFamily="18" charset="-78"/>
                <a:cs typeface="Andalus" pitchFamily="18" charset="-78"/>
              </a:rPr>
              <a:t>of cases </a:t>
            </a:r>
            <a:endParaRPr lang="en-US" sz="2400" dirty="0" smtClean="0">
              <a:latin typeface="Andalus" pitchFamily="18" charset="-78"/>
              <a:cs typeface="Andalus" pitchFamily="18" charset="-78"/>
            </a:endParaRPr>
          </a:p>
          <a:p>
            <a:pPr algn="l" rtl="0"/>
            <a:r>
              <a:rPr lang="en-US" sz="2400" dirty="0">
                <a:latin typeface="Andalus" pitchFamily="18" charset="-78"/>
                <a:cs typeface="Andalus" pitchFamily="18" charset="-78"/>
              </a:rPr>
              <a:t>Mucus and dark </a:t>
            </a:r>
            <a:r>
              <a:rPr lang="en-US" sz="2400" dirty="0" smtClean="0">
                <a:latin typeface="Andalus" pitchFamily="18" charset="-78"/>
                <a:cs typeface="Andalus" pitchFamily="18" charset="-78"/>
              </a:rPr>
              <a:t>blood continue </a:t>
            </a:r>
            <a:r>
              <a:rPr lang="en-US" sz="2400" dirty="0">
                <a:latin typeface="Andalus" pitchFamily="18" charset="-78"/>
                <a:cs typeface="Andalus" pitchFamily="18" charset="-78"/>
              </a:rPr>
              <a:t>to drain from the nostril on the affected side </a:t>
            </a:r>
            <a:r>
              <a:rPr lang="en-US" sz="2400" dirty="0" smtClean="0">
                <a:latin typeface="Andalus" pitchFamily="18" charset="-78"/>
                <a:cs typeface="Andalus" pitchFamily="18" charset="-78"/>
              </a:rPr>
              <a:t>for days </a:t>
            </a:r>
            <a:r>
              <a:rPr lang="en-US" sz="2400" dirty="0">
                <a:latin typeface="Andalus" pitchFamily="18" charset="-78"/>
                <a:cs typeface="Andalus" pitchFamily="18" charset="-78"/>
              </a:rPr>
              <a:t>after acute hemorrhage ceases</a:t>
            </a:r>
            <a:r>
              <a:rPr lang="en-US" sz="2400" dirty="0" smtClean="0">
                <a:latin typeface="Andalus" pitchFamily="18" charset="-78"/>
                <a:cs typeface="Andalus" pitchFamily="18" charset="-78"/>
              </a:rPr>
              <a:t>.</a:t>
            </a:r>
          </a:p>
          <a:p>
            <a:pPr algn="l" rtl="0"/>
            <a:r>
              <a:rPr lang="en-US" sz="2400" b="1" dirty="0" smtClean="0">
                <a:latin typeface="Andalus" pitchFamily="18" charset="-78"/>
                <a:cs typeface="Andalus" pitchFamily="18" charset="-78"/>
              </a:rPr>
              <a:t>Second </a:t>
            </a:r>
            <a:r>
              <a:rPr lang="en-US" sz="2400" b="1" dirty="0">
                <a:latin typeface="Andalus" pitchFamily="18" charset="-78"/>
                <a:cs typeface="Andalus" pitchFamily="18" charset="-78"/>
              </a:rPr>
              <a:t>most common </a:t>
            </a:r>
            <a:r>
              <a:rPr lang="en-US" sz="2400" dirty="0">
                <a:latin typeface="Andalus" pitchFamily="18" charset="-78"/>
                <a:cs typeface="Andalus" pitchFamily="18" charset="-78"/>
              </a:rPr>
              <a:t>clinical sign is </a:t>
            </a:r>
            <a:r>
              <a:rPr lang="en-US" sz="2400" dirty="0" smtClean="0">
                <a:latin typeface="Andalus" pitchFamily="18" charset="-78"/>
                <a:cs typeface="Andalus" pitchFamily="18" charset="-78"/>
              </a:rPr>
              <a:t>dysphagia caused </a:t>
            </a:r>
            <a:r>
              <a:rPr lang="en-US" sz="2400" dirty="0">
                <a:latin typeface="Andalus" pitchFamily="18" charset="-78"/>
                <a:cs typeface="Andalus" pitchFamily="18" charset="-78"/>
              </a:rPr>
              <a:t>by damage to the pharyngeal branches of the </a:t>
            </a:r>
            <a:r>
              <a:rPr lang="en-US" sz="2400" dirty="0" smtClean="0">
                <a:latin typeface="Andalus" pitchFamily="18" charset="-78"/>
                <a:cs typeface="Andalus" pitchFamily="18" charset="-78"/>
              </a:rPr>
              <a:t>vagus and </a:t>
            </a:r>
            <a:r>
              <a:rPr lang="en-US" sz="2400" dirty="0">
                <a:latin typeface="Andalus" pitchFamily="18" charset="-78"/>
                <a:cs typeface="Andalus" pitchFamily="18" charset="-78"/>
              </a:rPr>
              <a:t>glossopharyngeal </a:t>
            </a:r>
            <a:r>
              <a:rPr lang="en-US" sz="2400" dirty="0" smtClean="0">
                <a:latin typeface="Andalus" pitchFamily="18" charset="-78"/>
                <a:cs typeface="Andalus" pitchFamily="18" charset="-78"/>
              </a:rPr>
              <a:t>nerves</a:t>
            </a:r>
          </a:p>
          <a:p>
            <a:pPr algn="l" rtl="0"/>
            <a:endParaRPr lang="en-US" sz="2400" dirty="0">
              <a:latin typeface="Andalus" pitchFamily="18" charset="-78"/>
              <a:cs typeface="Andalus" pitchFamily="18" charset="-78"/>
            </a:endParaRPr>
          </a:p>
          <a:p>
            <a:pPr algn="l" rtl="0"/>
            <a:r>
              <a:rPr lang="en-US" sz="2400" dirty="0">
                <a:latin typeface="Andalus" pitchFamily="18" charset="-78"/>
                <a:cs typeface="Andalus" pitchFamily="18" charset="-78"/>
              </a:rPr>
              <a:t>Dysphagia is a poor prognostic indicator and is highly correlated with non-survival</a:t>
            </a:r>
            <a:endParaRPr lang="ar-IQ" sz="2400" dirty="0">
              <a:latin typeface="Andalus" pitchFamily="18" charset="-78"/>
              <a:cs typeface="Andalus" pitchFamily="18" charset="-78"/>
            </a:endParaRPr>
          </a:p>
        </p:txBody>
      </p:sp>
    </p:spTree>
    <p:extLst>
      <p:ext uri="{BB962C8B-B14F-4D97-AF65-F5344CB8AC3E}">
        <p14:creationId xmlns:p14="http://schemas.microsoft.com/office/powerpoint/2010/main" val="25290737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4624"/>
            <a:ext cx="8229600" cy="868958"/>
          </a:xfrm>
        </p:spPr>
        <p:txBody>
          <a:bodyPr>
            <a:normAutofit/>
          </a:bodyPr>
          <a:lstStyle/>
          <a:p>
            <a:pPr algn="l" rtl="0"/>
            <a:r>
              <a:rPr lang="en-US" sz="3600" b="1" smtClean="0">
                <a:latin typeface="Andalus" pitchFamily="18" charset="-78"/>
                <a:cs typeface="Andalus" pitchFamily="18" charset="-78"/>
              </a:rPr>
              <a:t>Treatment of</a:t>
            </a:r>
            <a:r>
              <a:rPr lang="en-US" sz="3600" b="1" smtClean="0">
                <a:latin typeface="Andalus" pitchFamily="18" charset="-78"/>
                <a:cs typeface="Andalus" pitchFamily="18" charset="-78"/>
              </a:rPr>
              <a:t> </a:t>
            </a:r>
            <a:r>
              <a:rPr lang="en-US" sz="3600" b="1" dirty="0">
                <a:latin typeface="Andalus" pitchFamily="18" charset="-78"/>
                <a:cs typeface="Andalus" pitchFamily="18" charset="-78"/>
              </a:rPr>
              <a:t>Guttural Pouch Mycosis </a:t>
            </a:r>
            <a:endParaRPr lang="ar-IQ" sz="3600" b="1" dirty="0">
              <a:latin typeface="Andalus" pitchFamily="18" charset="-78"/>
              <a:cs typeface="Andalus" pitchFamily="18" charset="-78"/>
            </a:endParaRPr>
          </a:p>
        </p:txBody>
      </p:sp>
      <p:sp>
        <p:nvSpPr>
          <p:cNvPr id="3" name="عنصر نائب للمحتوى 2"/>
          <p:cNvSpPr>
            <a:spLocks noGrp="1"/>
          </p:cNvSpPr>
          <p:nvPr>
            <p:ph idx="1"/>
          </p:nvPr>
        </p:nvSpPr>
        <p:spPr>
          <a:xfrm>
            <a:off x="205680" y="836712"/>
            <a:ext cx="8686800" cy="5760640"/>
          </a:xfrm>
        </p:spPr>
        <p:txBody>
          <a:bodyPr>
            <a:normAutofit/>
          </a:bodyPr>
          <a:lstStyle/>
          <a:p>
            <a:pPr algn="l" rtl="0"/>
            <a:r>
              <a:rPr lang="en-US" sz="2400" dirty="0">
                <a:latin typeface="Andalus" pitchFamily="18" charset="-78"/>
                <a:cs typeface="Andalus" pitchFamily="18" charset="-78"/>
              </a:rPr>
              <a:t>Medical treatment can be expensive and prolonged (weeks), consisting of topical and systemic antifungal treatment. Variable success is </a:t>
            </a:r>
            <a:r>
              <a:rPr lang="en-US" sz="2400" dirty="0" smtClean="0">
                <a:latin typeface="Andalus" pitchFamily="18" charset="-78"/>
                <a:cs typeface="Andalus" pitchFamily="18" charset="-78"/>
              </a:rPr>
              <a:t>reported</a:t>
            </a:r>
          </a:p>
          <a:p>
            <a:pPr algn="l" rtl="0"/>
            <a:r>
              <a:rPr lang="en-US" sz="2400" dirty="0">
                <a:latin typeface="Andalus" pitchFamily="18" charset="-78"/>
                <a:cs typeface="Andalus" pitchFamily="18" charset="-78"/>
              </a:rPr>
              <a:t>Additional supportive or medical treatment may be needed depending on the severity of disease or blood loss, and associated neurologic abnormalities</a:t>
            </a:r>
            <a:r>
              <a:rPr lang="en-US" sz="2400" dirty="0" smtClean="0">
                <a:latin typeface="Andalus" pitchFamily="18" charset="-78"/>
                <a:cs typeface="Andalus" pitchFamily="18" charset="-78"/>
              </a:rPr>
              <a:t>.</a:t>
            </a:r>
          </a:p>
          <a:p>
            <a:pPr algn="l" rtl="0"/>
            <a:r>
              <a:rPr lang="en-US" sz="2400" dirty="0">
                <a:latin typeface="Andalus" pitchFamily="18" charset="-78"/>
                <a:cs typeface="Andalus" pitchFamily="18" charset="-78"/>
              </a:rPr>
              <a:t>Surgical occlusion of the affected arteries both proximal and distal to the lesion can be attempted in combination with medical </a:t>
            </a:r>
            <a:r>
              <a:rPr lang="en-US" sz="2400" dirty="0" smtClean="0">
                <a:latin typeface="Andalus" pitchFamily="18" charset="-78"/>
                <a:cs typeface="Andalus" pitchFamily="18" charset="-78"/>
              </a:rPr>
              <a:t>treatment</a:t>
            </a:r>
          </a:p>
          <a:p>
            <a:pPr algn="l" rtl="0"/>
            <a:r>
              <a:rPr lang="en-US" sz="2400" dirty="0">
                <a:latin typeface="Andalus" pitchFamily="18" charset="-78"/>
                <a:cs typeface="Andalus" pitchFamily="18" charset="-78"/>
              </a:rPr>
              <a:t>Options for occlusion include ligation of affected vessels, placement of a balloon-tipped catheter or fluoroscopic-guided </a:t>
            </a:r>
            <a:r>
              <a:rPr lang="en-US" sz="2400" dirty="0" err="1">
                <a:latin typeface="Andalus" pitchFamily="18" charset="-78"/>
                <a:cs typeface="Andalus" pitchFamily="18" charset="-78"/>
              </a:rPr>
              <a:t>transarterial</a:t>
            </a:r>
            <a:r>
              <a:rPr lang="en-US" sz="2400" dirty="0">
                <a:latin typeface="Andalus" pitchFamily="18" charset="-78"/>
                <a:cs typeface="Andalus" pitchFamily="18" charset="-78"/>
              </a:rPr>
              <a:t> coil embolism. Vessel occlusion is primarily performed to decrease the risk of fatal hemorrhage but may also arrest fungal plaque growth.</a:t>
            </a:r>
            <a:endParaRPr lang="ar-IQ" sz="2400" dirty="0">
              <a:latin typeface="Andalus" pitchFamily="18" charset="-78"/>
              <a:cs typeface="Andalus" pitchFamily="18" charset="-78"/>
            </a:endParaRPr>
          </a:p>
        </p:txBody>
      </p:sp>
    </p:spTree>
    <p:extLst>
      <p:ext uri="{BB962C8B-B14F-4D97-AF65-F5344CB8AC3E}">
        <p14:creationId xmlns:p14="http://schemas.microsoft.com/office/powerpoint/2010/main" val="11495984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16016" y="2130022"/>
            <a:ext cx="4266163" cy="259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204864"/>
            <a:ext cx="3345050" cy="2495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12189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71400"/>
            <a:ext cx="8229600" cy="1143000"/>
          </a:xfrm>
        </p:spPr>
        <p:txBody>
          <a:bodyPr/>
          <a:lstStyle/>
          <a:p>
            <a:r>
              <a:rPr lang="en-US" b="1" dirty="0" smtClean="0">
                <a:latin typeface="Andalus" pitchFamily="18" charset="-78"/>
                <a:cs typeface="Andalus" pitchFamily="18" charset="-78"/>
              </a:rPr>
              <a:t>Function of the paranasal sinuses </a:t>
            </a:r>
            <a:endParaRPr lang="ar-IQ" b="1" dirty="0">
              <a:latin typeface="Andalus" pitchFamily="18" charset="-78"/>
              <a:cs typeface="Andalus" pitchFamily="18" charset="-78"/>
            </a:endParaRPr>
          </a:p>
        </p:txBody>
      </p:sp>
      <p:sp>
        <p:nvSpPr>
          <p:cNvPr id="4" name="مستطيل 3"/>
          <p:cNvSpPr/>
          <p:nvPr/>
        </p:nvSpPr>
        <p:spPr>
          <a:xfrm>
            <a:off x="2286000" y="2967335"/>
            <a:ext cx="4572000" cy="369332"/>
          </a:xfrm>
          <a:prstGeom prst="rect">
            <a:avLst/>
          </a:prstGeom>
        </p:spPr>
        <p:txBody>
          <a:bodyPr>
            <a:spAutoFit/>
          </a:bodyPr>
          <a:lstStyle/>
          <a:p>
            <a:endParaRPr lang="ar-IQ" dirty="0"/>
          </a:p>
        </p:txBody>
      </p:sp>
      <p:sp>
        <p:nvSpPr>
          <p:cNvPr id="3" name="عنصر نائب للمحتوى 2"/>
          <p:cNvSpPr>
            <a:spLocks noGrp="1"/>
          </p:cNvSpPr>
          <p:nvPr>
            <p:ph idx="1"/>
          </p:nvPr>
        </p:nvSpPr>
        <p:spPr>
          <a:xfrm>
            <a:off x="323528" y="980728"/>
            <a:ext cx="8640960" cy="5616624"/>
          </a:xfrm>
        </p:spPr>
        <p:txBody>
          <a:bodyPr/>
          <a:lstStyle/>
          <a:p>
            <a:pPr marL="0" indent="0" algn="l" rtl="0">
              <a:buNone/>
            </a:pPr>
            <a:r>
              <a:rPr lang="en-US" b="1" dirty="0" smtClean="0">
                <a:latin typeface="Andalus" pitchFamily="18" charset="-78"/>
                <a:cs typeface="Andalus" pitchFamily="18" charset="-78"/>
              </a:rPr>
              <a:t>Functions of the paranasal sinuses are somewhat not clear .The suspected functions are :-</a:t>
            </a:r>
          </a:p>
          <a:p>
            <a:pPr marL="514350" indent="-514350" algn="l" rtl="0">
              <a:buFont typeface="+mj-lt"/>
              <a:buAutoNum type="arabicPeriod"/>
            </a:pPr>
            <a:r>
              <a:rPr lang="en-US" dirty="0">
                <a:latin typeface="Andalus" pitchFamily="18" charset="-78"/>
                <a:cs typeface="Andalus" pitchFamily="18" charset="-78"/>
              </a:rPr>
              <a:t>  Resonating cavities</a:t>
            </a:r>
          </a:p>
          <a:p>
            <a:pPr marL="514350" indent="-514350" algn="l" rtl="0">
              <a:buFont typeface="+mj-lt"/>
              <a:buAutoNum type="arabicPeriod"/>
            </a:pPr>
            <a:r>
              <a:rPr lang="en-US" dirty="0">
                <a:latin typeface="Andalus" pitchFamily="18" charset="-78"/>
                <a:cs typeface="Andalus" pitchFamily="18" charset="-78"/>
              </a:rPr>
              <a:t>Limiting the weight of the </a:t>
            </a:r>
            <a:r>
              <a:rPr lang="en-US" dirty="0" smtClean="0">
                <a:latin typeface="Andalus" pitchFamily="18" charset="-78"/>
                <a:cs typeface="Andalus" pitchFamily="18" charset="-78"/>
              </a:rPr>
              <a:t>skull</a:t>
            </a:r>
          </a:p>
          <a:p>
            <a:pPr marL="514350" indent="-514350" algn="l" rtl="0">
              <a:buFont typeface="+mj-lt"/>
              <a:buAutoNum type="arabicPeriod"/>
            </a:pPr>
            <a:r>
              <a:rPr lang="en-US" dirty="0" smtClean="0">
                <a:latin typeface="Andalus" pitchFamily="18" charset="-78"/>
                <a:cs typeface="Andalus" pitchFamily="18" charset="-78"/>
              </a:rPr>
              <a:t>Cooling </a:t>
            </a:r>
            <a:r>
              <a:rPr lang="en-US" dirty="0">
                <a:latin typeface="Andalus" pitchFamily="18" charset="-78"/>
                <a:cs typeface="Andalus" pitchFamily="18" charset="-78"/>
              </a:rPr>
              <a:t>of the brain</a:t>
            </a:r>
          </a:p>
          <a:p>
            <a:pPr marL="514350" indent="-514350" algn="l" rtl="0">
              <a:buFont typeface="+mj-lt"/>
              <a:buAutoNum type="arabicPeriod"/>
            </a:pPr>
            <a:r>
              <a:rPr lang="en-US" dirty="0">
                <a:latin typeface="Andalus" pitchFamily="18" charset="-78"/>
                <a:cs typeface="Andalus" pitchFamily="18" charset="-78"/>
              </a:rPr>
              <a:t>Increased insertion space for teeth</a:t>
            </a:r>
            <a:endParaRPr lang="ar-IQ" dirty="0">
              <a:latin typeface="Andalus" pitchFamily="18" charset="-78"/>
              <a:cs typeface="Andalus" pitchFamily="18" charset="-78"/>
            </a:endParaRPr>
          </a:p>
        </p:txBody>
      </p:sp>
    </p:spTree>
    <p:extLst>
      <p:ext uri="{BB962C8B-B14F-4D97-AF65-F5344CB8AC3E}">
        <p14:creationId xmlns:p14="http://schemas.microsoft.com/office/powerpoint/2010/main" val="24544338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4624"/>
            <a:ext cx="8229600" cy="706090"/>
          </a:xfrm>
        </p:spPr>
        <p:txBody>
          <a:bodyPr>
            <a:normAutofit fontScale="90000"/>
          </a:bodyPr>
          <a:lstStyle/>
          <a:p>
            <a:r>
              <a:rPr lang="en-US" dirty="0">
                <a:latin typeface="Andalus" pitchFamily="18" charset="-78"/>
                <a:cs typeface="Andalus" pitchFamily="18" charset="-78"/>
              </a:rPr>
              <a:t>Sinusitis</a:t>
            </a:r>
            <a:endParaRPr lang="ar-IQ" dirty="0">
              <a:latin typeface="Andalus" pitchFamily="18" charset="-78"/>
              <a:cs typeface="Andalus" pitchFamily="18" charset="-78"/>
            </a:endParaRPr>
          </a:p>
        </p:txBody>
      </p:sp>
      <p:sp>
        <p:nvSpPr>
          <p:cNvPr id="3" name="عنصر نائب للمحتوى 2"/>
          <p:cNvSpPr>
            <a:spLocks noGrp="1"/>
          </p:cNvSpPr>
          <p:nvPr>
            <p:ph idx="1"/>
          </p:nvPr>
        </p:nvSpPr>
        <p:spPr>
          <a:xfrm>
            <a:off x="457200" y="908720"/>
            <a:ext cx="8507288" cy="5616624"/>
          </a:xfrm>
        </p:spPr>
        <p:txBody>
          <a:bodyPr>
            <a:normAutofit lnSpcReduction="10000"/>
          </a:bodyPr>
          <a:lstStyle/>
          <a:p>
            <a:pPr algn="l" rtl="0"/>
            <a:r>
              <a:rPr lang="en-US" sz="2800" dirty="0">
                <a:latin typeface="Andalus" pitchFamily="18" charset="-78"/>
                <a:cs typeface="Andalus" pitchFamily="18" charset="-78"/>
              </a:rPr>
              <a:t>Sinusitis is the most </a:t>
            </a:r>
            <a:r>
              <a:rPr lang="en-US" sz="2800" dirty="0" smtClean="0">
                <a:latin typeface="Andalus" pitchFamily="18" charset="-78"/>
                <a:cs typeface="Andalus" pitchFamily="18" charset="-78"/>
              </a:rPr>
              <a:t>common disease </a:t>
            </a:r>
          </a:p>
          <a:p>
            <a:pPr marL="0" indent="0" algn="l" rtl="0">
              <a:buNone/>
            </a:pPr>
            <a:r>
              <a:rPr lang="en-US" sz="2800" dirty="0">
                <a:latin typeface="Andalus" pitchFamily="18" charset="-78"/>
                <a:cs typeface="Andalus" pitchFamily="18" charset="-78"/>
              </a:rPr>
              <a:t> </a:t>
            </a:r>
            <a:r>
              <a:rPr lang="en-US" sz="2800" dirty="0" smtClean="0">
                <a:latin typeface="Andalus" pitchFamily="18" charset="-78"/>
                <a:cs typeface="Andalus" pitchFamily="18" charset="-78"/>
              </a:rPr>
              <a:t>  of the paranasal sinuses</a:t>
            </a:r>
          </a:p>
          <a:p>
            <a:pPr algn="l" rtl="0"/>
            <a:r>
              <a:rPr lang="en-US" sz="2800" dirty="0" smtClean="0">
                <a:latin typeface="Andalus" pitchFamily="18" charset="-78"/>
                <a:cs typeface="Andalus" pitchFamily="18" charset="-78"/>
              </a:rPr>
              <a:t>This disease may be primary or </a:t>
            </a:r>
          </a:p>
          <a:p>
            <a:pPr marL="0" indent="0" algn="l" rtl="0">
              <a:buNone/>
            </a:pPr>
            <a:r>
              <a:rPr lang="en-US" sz="2800" dirty="0">
                <a:latin typeface="Andalus" pitchFamily="18" charset="-78"/>
                <a:cs typeface="Andalus" pitchFamily="18" charset="-78"/>
              </a:rPr>
              <a:t> </a:t>
            </a:r>
            <a:r>
              <a:rPr lang="en-US" sz="2800" dirty="0" smtClean="0">
                <a:latin typeface="Andalus" pitchFamily="18" charset="-78"/>
                <a:cs typeface="Andalus" pitchFamily="18" charset="-78"/>
              </a:rPr>
              <a:t>   secondary and chronic or acute </a:t>
            </a:r>
          </a:p>
          <a:p>
            <a:pPr algn="l" rtl="0"/>
            <a:r>
              <a:rPr lang="en-US" sz="2800" dirty="0">
                <a:latin typeface="Andalus" pitchFamily="18" charset="-78"/>
                <a:cs typeface="Andalus" pitchFamily="18" charset="-78"/>
              </a:rPr>
              <a:t>Primary bacterial </a:t>
            </a:r>
            <a:r>
              <a:rPr lang="en-US" sz="2800" dirty="0" smtClean="0">
                <a:latin typeface="Andalus" pitchFamily="18" charset="-78"/>
                <a:cs typeface="Andalus" pitchFamily="18" charset="-78"/>
              </a:rPr>
              <a:t>sinusitis usually </a:t>
            </a:r>
            <a:r>
              <a:rPr lang="en-US" sz="2800" dirty="0">
                <a:latin typeface="Andalus" pitchFamily="18" charset="-78"/>
                <a:cs typeface="Andalus" pitchFamily="18" charset="-78"/>
              </a:rPr>
              <a:t>results from previous upper respiratory tract infections</a:t>
            </a:r>
            <a:r>
              <a:rPr lang="en-US" sz="2800" dirty="0" smtClean="0">
                <a:latin typeface="Andalus" pitchFamily="18" charset="-78"/>
                <a:cs typeface="Andalus" pitchFamily="18" charset="-78"/>
              </a:rPr>
              <a:t>.</a:t>
            </a:r>
          </a:p>
          <a:p>
            <a:pPr algn="l" rtl="0"/>
            <a:r>
              <a:rPr lang="en-US" sz="2800" b="1" dirty="0">
                <a:latin typeface="Andalus" pitchFamily="18" charset="-78"/>
                <a:cs typeface="Andalus" pitchFamily="18" charset="-78"/>
              </a:rPr>
              <a:t>Streptococcus species </a:t>
            </a:r>
            <a:r>
              <a:rPr lang="en-US" sz="2800" dirty="0">
                <a:latin typeface="Andalus" pitchFamily="18" charset="-78"/>
                <a:cs typeface="Andalus" pitchFamily="18" charset="-78"/>
              </a:rPr>
              <a:t>are the most commonly </a:t>
            </a:r>
            <a:r>
              <a:rPr lang="en-US" sz="2800" dirty="0" smtClean="0">
                <a:latin typeface="Andalus" pitchFamily="18" charset="-78"/>
                <a:cs typeface="Andalus" pitchFamily="18" charset="-78"/>
              </a:rPr>
              <a:t>reported organisms </a:t>
            </a:r>
            <a:r>
              <a:rPr lang="en-US" sz="2800" dirty="0">
                <a:latin typeface="Andalus" pitchFamily="18" charset="-78"/>
                <a:cs typeface="Andalus" pitchFamily="18" charset="-78"/>
              </a:rPr>
              <a:t>of primary </a:t>
            </a:r>
            <a:r>
              <a:rPr lang="en-US" sz="2800" dirty="0" smtClean="0">
                <a:latin typeface="Andalus" pitchFamily="18" charset="-78"/>
                <a:cs typeface="Andalus" pitchFamily="18" charset="-78"/>
              </a:rPr>
              <a:t>sinusitis.</a:t>
            </a:r>
          </a:p>
          <a:p>
            <a:pPr algn="l" rtl="0"/>
            <a:r>
              <a:rPr lang="en-US" sz="2800" dirty="0">
                <a:latin typeface="Andalus" pitchFamily="18" charset="-78"/>
                <a:cs typeface="Andalus" pitchFamily="18" charset="-78"/>
              </a:rPr>
              <a:t>Frontal sinusitis in cattle associated with </a:t>
            </a:r>
            <a:r>
              <a:rPr lang="en-US" sz="2800" dirty="0" smtClean="0">
                <a:latin typeface="Andalus" pitchFamily="18" charset="-78"/>
                <a:cs typeface="Andalus" pitchFamily="18" charset="-78"/>
              </a:rPr>
              <a:t>dehorning</a:t>
            </a:r>
          </a:p>
          <a:p>
            <a:pPr algn="l" rtl="0"/>
            <a:r>
              <a:rPr lang="en-US" sz="2800" dirty="0">
                <a:latin typeface="Andalus" pitchFamily="18" charset="-78"/>
                <a:cs typeface="Andalus" pitchFamily="18" charset="-78"/>
              </a:rPr>
              <a:t>Maxillary sinusitis associated with infected </a:t>
            </a:r>
            <a:r>
              <a:rPr lang="en-US" sz="2800" dirty="0" smtClean="0">
                <a:latin typeface="Andalus" pitchFamily="18" charset="-78"/>
                <a:cs typeface="Andalus" pitchFamily="18" charset="-78"/>
              </a:rPr>
              <a:t>teeth</a:t>
            </a:r>
          </a:p>
          <a:p>
            <a:pPr algn="l" rtl="0"/>
            <a:r>
              <a:rPr lang="en-US" sz="2800" dirty="0">
                <a:latin typeface="Andalus" pitchFamily="18" charset="-78"/>
                <a:cs typeface="Andalus" pitchFamily="18" charset="-78"/>
              </a:rPr>
              <a:t>Dental disease is the </a:t>
            </a:r>
            <a:r>
              <a:rPr lang="en-US" sz="2800" dirty="0" smtClean="0">
                <a:latin typeface="Andalus" pitchFamily="18" charset="-78"/>
                <a:cs typeface="Andalus" pitchFamily="18" charset="-78"/>
              </a:rPr>
              <a:t>most common </a:t>
            </a:r>
            <a:r>
              <a:rPr lang="en-US" sz="2800" dirty="0">
                <a:latin typeface="Andalus" pitchFamily="18" charset="-78"/>
                <a:cs typeface="Andalus" pitchFamily="18" charset="-78"/>
              </a:rPr>
              <a:t>cause of secondary </a:t>
            </a:r>
            <a:r>
              <a:rPr lang="en-US" sz="2800" dirty="0" smtClean="0">
                <a:latin typeface="Andalus" pitchFamily="18" charset="-78"/>
                <a:cs typeface="Andalus" pitchFamily="18" charset="-78"/>
              </a:rPr>
              <a:t>sinusitis</a:t>
            </a:r>
          </a:p>
          <a:p>
            <a:pPr algn="l" rtl="0"/>
            <a:endParaRPr lang="en-US" sz="2800" dirty="0" smtClean="0">
              <a:latin typeface="Andalus" pitchFamily="18" charset="-78"/>
              <a:cs typeface="Andalus" pitchFamily="18" charset="-78"/>
            </a:endParaRPr>
          </a:p>
          <a:p>
            <a:pPr algn="l" rtl="0"/>
            <a:endParaRPr lang="ar-IQ" sz="2800" dirty="0">
              <a:latin typeface="Andalus" pitchFamily="18" charset="-78"/>
              <a:cs typeface="Andalus" pitchFamily="18" charset="-7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5612" y="476672"/>
            <a:ext cx="2762892"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72812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116632"/>
            <a:ext cx="8784976" cy="6552728"/>
          </a:xfrm>
        </p:spPr>
        <p:txBody>
          <a:bodyPr>
            <a:normAutofit/>
          </a:bodyPr>
          <a:lstStyle/>
          <a:p>
            <a:pPr algn="l" rtl="0"/>
            <a:r>
              <a:rPr lang="en-US" sz="2400" dirty="0">
                <a:latin typeface="Andalus" pitchFamily="18" charset="-78"/>
                <a:cs typeface="Andalus" pitchFamily="18" charset="-78"/>
              </a:rPr>
              <a:t>Secondary sinusitis is generally more difficult to treat </a:t>
            </a:r>
            <a:r>
              <a:rPr lang="en-US" sz="2400" dirty="0" smtClean="0">
                <a:latin typeface="Andalus" pitchFamily="18" charset="-78"/>
                <a:cs typeface="Andalus" pitchFamily="18" charset="-78"/>
              </a:rPr>
              <a:t>and requires </a:t>
            </a:r>
            <a:r>
              <a:rPr lang="en-US" sz="2400" dirty="0">
                <a:latin typeface="Andalus" pitchFamily="18" charset="-78"/>
                <a:cs typeface="Andalus" pitchFamily="18" charset="-78"/>
              </a:rPr>
              <a:t>surgical intervention to remove the </a:t>
            </a:r>
            <a:r>
              <a:rPr lang="en-US" sz="2400" dirty="0" smtClean="0">
                <a:latin typeface="Andalus" pitchFamily="18" charset="-78"/>
                <a:cs typeface="Andalus" pitchFamily="18" charset="-78"/>
              </a:rPr>
              <a:t>underlying cause</a:t>
            </a:r>
          </a:p>
          <a:p>
            <a:pPr algn="l" rtl="0"/>
            <a:endParaRPr lang="en-US" sz="2400" dirty="0">
              <a:latin typeface="Andalus" pitchFamily="18" charset="-78"/>
              <a:cs typeface="Andalus" pitchFamily="18" charset="-78"/>
            </a:endParaRPr>
          </a:p>
          <a:p>
            <a:pPr marL="0" indent="0" algn="l" rtl="0">
              <a:buNone/>
            </a:pPr>
            <a:endParaRPr lang="en-US" sz="2400" dirty="0" smtClean="0">
              <a:latin typeface="Andalus" pitchFamily="18" charset="-78"/>
              <a:cs typeface="Andalus" pitchFamily="18" charset="-78"/>
            </a:endParaRPr>
          </a:p>
          <a:p>
            <a:pPr algn="l" rtl="0"/>
            <a:r>
              <a:rPr lang="en-US" sz="2400" dirty="0">
                <a:latin typeface="Andalus" pitchFamily="18" charset="-78"/>
                <a:cs typeface="Andalus" pitchFamily="18" charset="-78"/>
              </a:rPr>
              <a:t>Secondary sinusitis may be caused by dental disease, </a:t>
            </a:r>
            <a:r>
              <a:rPr lang="en-US" sz="2400" dirty="0" smtClean="0">
                <a:latin typeface="Andalus" pitchFamily="18" charset="-78"/>
                <a:cs typeface="Andalus" pitchFamily="18" charset="-78"/>
              </a:rPr>
              <a:t>facial fractures</a:t>
            </a:r>
            <a:r>
              <a:rPr lang="en-US" sz="2400" dirty="0">
                <a:latin typeface="Andalus" pitchFamily="18" charset="-78"/>
                <a:cs typeface="Andalus" pitchFamily="18" charset="-78"/>
              </a:rPr>
              <a:t>, granulomatous lesions, or </a:t>
            </a:r>
            <a:r>
              <a:rPr lang="en-US" sz="2400" dirty="0" smtClean="0">
                <a:latin typeface="Andalus" pitchFamily="18" charset="-78"/>
                <a:cs typeface="Andalus" pitchFamily="18" charset="-78"/>
              </a:rPr>
              <a:t>neoplasms</a:t>
            </a:r>
          </a:p>
          <a:p>
            <a:pPr algn="l" rtl="0"/>
            <a:endParaRPr lang="en-US" sz="2400" dirty="0">
              <a:latin typeface="Andalus" pitchFamily="18" charset="-78"/>
              <a:cs typeface="Andalus" pitchFamily="18" charset="-78"/>
            </a:endParaRPr>
          </a:p>
          <a:p>
            <a:pPr marL="0" indent="0" algn="l" rtl="0">
              <a:buNone/>
            </a:pPr>
            <a:endParaRPr lang="en-US" sz="2400" dirty="0" smtClean="0">
              <a:latin typeface="Andalus" pitchFamily="18" charset="-78"/>
              <a:cs typeface="Andalus" pitchFamily="18" charset="-78"/>
            </a:endParaRPr>
          </a:p>
          <a:p>
            <a:pPr algn="l" rtl="0"/>
            <a:r>
              <a:rPr lang="en-US" sz="2400" dirty="0" smtClean="0">
                <a:latin typeface="Andalus" pitchFamily="18" charset="-78"/>
                <a:cs typeface="Andalus" pitchFamily="18" charset="-78"/>
              </a:rPr>
              <a:t>Identify sinusitis causes by laparoscope and endoscope is difficult in the presence of exudate in sinus   ,therefor removal of exudate </a:t>
            </a:r>
            <a:r>
              <a:rPr lang="en-US" sz="2400" dirty="0">
                <a:latin typeface="Andalus" pitchFamily="18" charset="-78"/>
                <a:cs typeface="Andalus" pitchFamily="18" charset="-78"/>
              </a:rPr>
              <a:t>may enhance  the radiographic and endoscopic examination of the sinus</a:t>
            </a:r>
            <a:endParaRPr lang="ar-IQ" sz="2400" dirty="0">
              <a:latin typeface="Andalus" pitchFamily="18" charset="-78"/>
              <a:cs typeface="Andalus" pitchFamily="18" charset="-78"/>
            </a:endParaRPr>
          </a:p>
        </p:txBody>
      </p:sp>
    </p:spTree>
    <p:extLst>
      <p:ext uri="{BB962C8B-B14F-4D97-AF65-F5344CB8AC3E}">
        <p14:creationId xmlns:p14="http://schemas.microsoft.com/office/powerpoint/2010/main" val="7220659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71400"/>
            <a:ext cx="8229600" cy="1143000"/>
          </a:xfrm>
        </p:spPr>
        <p:txBody>
          <a:bodyPr>
            <a:normAutofit/>
          </a:bodyPr>
          <a:lstStyle/>
          <a:p>
            <a:r>
              <a:rPr lang="en-US" sz="3600" b="1" dirty="0" smtClean="0">
                <a:latin typeface="Andalus" pitchFamily="18" charset="-78"/>
                <a:cs typeface="Andalus" pitchFamily="18" charset="-78"/>
              </a:rPr>
              <a:t>Clinical signs of paranasal sinusitis</a:t>
            </a:r>
            <a:endParaRPr lang="ar-IQ" sz="3600" b="1" dirty="0">
              <a:latin typeface="Andalus" pitchFamily="18" charset="-78"/>
              <a:cs typeface="Andalus" pitchFamily="18" charset="-78"/>
            </a:endParaRPr>
          </a:p>
        </p:txBody>
      </p:sp>
      <p:sp>
        <p:nvSpPr>
          <p:cNvPr id="3" name="عنصر نائب للمحتوى 2"/>
          <p:cNvSpPr>
            <a:spLocks noGrp="1"/>
          </p:cNvSpPr>
          <p:nvPr>
            <p:ph idx="1"/>
          </p:nvPr>
        </p:nvSpPr>
        <p:spPr>
          <a:xfrm>
            <a:off x="323528" y="764704"/>
            <a:ext cx="8424936" cy="5760640"/>
          </a:xfrm>
        </p:spPr>
        <p:txBody>
          <a:bodyPr>
            <a:normAutofit/>
          </a:bodyPr>
          <a:lstStyle/>
          <a:p>
            <a:pPr algn="l" rtl="0"/>
            <a:r>
              <a:rPr lang="en-US" sz="2800" b="1" dirty="0" smtClean="0">
                <a:latin typeface="Andalus" pitchFamily="18" charset="-78"/>
                <a:cs typeface="Andalus" pitchFamily="18" charset="-78"/>
              </a:rPr>
              <a:t>Primary clinical signs </a:t>
            </a:r>
            <a:r>
              <a:rPr lang="en-US" sz="2800" dirty="0">
                <a:latin typeface="Andalus" pitchFamily="18" charset="-78"/>
                <a:cs typeface="Andalus" pitchFamily="18" charset="-78"/>
              </a:rPr>
              <a:t>are unilateral nasal discharge, facial swelling, and decreased nasal </a:t>
            </a:r>
            <a:r>
              <a:rPr lang="en-US" sz="2800" dirty="0" smtClean="0">
                <a:latin typeface="Andalus" pitchFamily="18" charset="-78"/>
                <a:cs typeface="Andalus" pitchFamily="18" charset="-78"/>
              </a:rPr>
              <a:t>airflow</a:t>
            </a:r>
          </a:p>
          <a:p>
            <a:pPr algn="l" rtl="0"/>
            <a:r>
              <a:rPr lang="en-US" sz="2800" dirty="0">
                <a:latin typeface="Andalus" pitchFamily="18" charset="-78"/>
                <a:cs typeface="Andalus" pitchFamily="18" charset="-78"/>
              </a:rPr>
              <a:t>Occasionally seen </a:t>
            </a:r>
            <a:r>
              <a:rPr lang="en-US" sz="2800" dirty="0" smtClean="0">
                <a:latin typeface="Andalus" pitchFamily="18" charset="-78"/>
                <a:cs typeface="Andalus" pitchFamily="18" charset="-78"/>
              </a:rPr>
              <a:t>clinical signs are </a:t>
            </a:r>
            <a:r>
              <a:rPr lang="en-US" sz="2800" dirty="0">
                <a:latin typeface="Andalus" pitchFamily="18" charset="-78"/>
                <a:cs typeface="Andalus" pitchFamily="18" charset="-78"/>
              </a:rPr>
              <a:t>externally draining tracts, malodorous breath, ocular discharge</a:t>
            </a:r>
            <a:r>
              <a:rPr lang="en-US" sz="2800">
                <a:latin typeface="Andalus" pitchFamily="18" charset="-78"/>
                <a:cs typeface="Andalus" pitchFamily="18" charset="-78"/>
              </a:rPr>
              <a:t>, </a:t>
            </a:r>
          </a:p>
          <a:p>
            <a:pPr algn="l" rtl="0"/>
            <a:r>
              <a:rPr lang="en-US" sz="2800" smtClean="0">
                <a:latin typeface="Andalus" pitchFamily="18" charset="-78"/>
                <a:cs typeface="Andalus" pitchFamily="18" charset="-78"/>
              </a:rPr>
              <a:t>Nasal </a:t>
            </a:r>
            <a:r>
              <a:rPr lang="en-US" sz="2800" dirty="0" smtClean="0">
                <a:latin typeface="Andalus" pitchFamily="18" charset="-78"/>
                <a:cs typeface="Andalus" pitchFamily="18" charset="-78"/>
              </a:rPr>
              <a:t>discharge </a:t>
            </a:r>
            <a:r>
              <a:rPr lang="en-US" sz="2800" dirty="0">
                <a:latin typeface="Andalus" pitchFamily="18" charset="-78"/>
                <a:cs typeface="Andalus" pitchFamily="18" charset="-78"/>
              </a:rPr>
              <a:t>may be serous, purulent, mucopurulent, or serosanguineous, but hemorrhage usually indicates granulomatous or neoplastic </a:t>
            </a:r>
            <a:r>
              <a:rPr lang="en-US" sz="2800" dirty="0" smtClean="0">
                <a:latin typeface="Andalus" pitchFamily="18" charset="-78"/>
                <a:cs typeface="Andalus" pitchFamily="18" charset="-78"/>
              </a:rPr>
              <a:t>lesions</a:t>
            </a:r>
          </a:p>
          <a:p>
            <a:pPr algn="l" rtl="0"/>
            <a:r>
              <a:rPr lang="en-US" sz="2800" dirty="0">
                <a:latin typeface="Andalus" pitchFamily="18" charset="-78"/>
                <a:cs typeface="Andalus" pitchFamily="18" charset="-78"/>
              </a:rPr>
              <a:t>Frontal sinusitis occurs immediately after dehorning because the wound is still </a:t>
            </a:r>
            <a:r>
              <a:rPr lang="en-US" sz="2800" dirty="0" smtClean="0">
                <a:latin typeface="Andalus" pitchFamily="18" charset="-78"/>
                <a:cs typeface="Andalus" pitchFamily="18" charset="-78"/>
              </a:rPr>
              <a:t>open.</a:t>
            </a:r>
            <a:endParaRPr lang="en-US" sz="2800" dirty="0">
              <a:latin typeface="Andalus" pitchFamily="18" charset="-78"/>
              <a:cs typeface="Andalus" pitchFamily="18" charset="-78"/>
            </a:endParaRPr>
          </a:p>
        </p:txBody>
      </p:sp>
    </p:spTree>
    <p:extLst>
      <p:ext uri="{BB962C8B-B14F-4D97-AF65-F5344CB8AC3E}">
        <p14:creationId xmlns:p14="http://schemas.microsoft.com/office/powerpoint/2010/main" val="34391556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62074"/>
          </a:xfrm>
        </p:spPr>
        <p:txBody>
          <a:bodyPr>
            <a:normAutofit fontScale="90000"/>
          </a:bodyPr>
          <a:lstStyle/>
          <a:p>
            <a:r>
              <a:rPr lang="en-US" sz="4000" b="1" dirty="0" smtClean="0">
                <a:latin typeface="Andalus" pitchFamily="18" charset="-78"/>
                <a:cs typeface="Andalus" pitchFamily="18" charset="-78"/>
              </a:rPr>
              <a:t>Principles of treatment of sinusitis </a:t>
            </a:r>
            <a:endParaRPr lang="ar-IQ" sz="4000" b="1" dirty="0">
              <a:latin typeface="Andalus" pitchFamily="18" charset="-78"/>
              <a:cs typeface="Andalus" pitchFamily="18" charset="-78"/>
            </a:endParaRPr>
          </a:p>
        </p:txBody>
      </p:sp>
      <p:sp>
        <p:nvSpPr>
          <p:cNvPr id="3" name="عنصر نائب للمحتوى 2"/>
          <p:cNvSpPr>
            <a:spLocks noGrp="1"/>
          </p:cNvSpPr>
          <p:nvPr>
            <p:ph idx="1"/>
          </p:nvPr>
        </p:nvSpPr>
        <p:spPr>
          <a:xfrm>
            <a:off x="251520" y="908720"/>
            <a:ext cx="8435280" cy="5616624"/>
          </a:xfrm>
        </p:spPr>
        <p:txBody>
          <a:bodyPr>
            <a:normAutofit/>
          </a:bodyPr>
          <a:lstStyle/>
          <a:p>
            <a:pPr algn="l" rtl="0"/>
            <a:r>
              <a:rPr lang="en-US" sz="2400" b="1" dirty="0" smtClean="0">
                <a:latin typeface="Andalus" pitchFamily="18" charset="-78"/>
                <a:cs typeface="Andalus" pitchFamily="18" charset="-78"/>
              </a:rPr>
              <a:t>Treatment of </a:t>
            </a:r>
            <a:r>
              <a:rPr lang="en-US" sz="2400" b="1" dirty="0">
                <a:latin typeface="Andalus" pitchFamily="18" charset="-78"/>
                <a:cs typeface="Andalus" pitchFamily="18" charset="-78"/>
              </a:rPr>
              <a:t>primary sinusitis </a:t>
            </a:r>
            <a:r>
              <a:rPr lang="en-US" sz="2400" dirty="0">
                <a:latin typeface="Andalus" pitchFamily="18" charset="-78"/>
                <a:cs typeface="Andalus" pitchFamily="18" charset="-78"/>
              </a:rPr>
              <a:t>by </a:t>
            </a:r>
            <a:r>
              <a:rPr lang="en-US" sz="2400" dirty="0" smtClean="0">
                <a:latin typeface="Andalus" pitchFamily="18" charset="-78"/>
                <a:cs typeface="Andalus" pitchFamily="18" charset="-78"/>
              </a:rPr>
              <a:t>provide adequate </a:t>
            </a:r>
            <a:r>
              <a:rPr lang="en-US" sz="2400" dirty="0">
                <a:latin typeface="Andalus" pitchFamily="18" charset="-78"/>
                <a:cs typeface="Andalus" pitchFamily="18" charset="-78"/>
              </a:rPr>
              <a:t>drainage and to use </a:t>
            </a:r>
            <a:r>
              <a:rPr lang="en-US" sz="2400" dirty="0" smtClean="0">
                <a:latin typeface="Andalus" pitchFamily="18" charset="-78"/>
                <a:cs typeface="Andalus" pitchFamily="18" charset="-78"/>
              </a:rPr>
              <a:t>systemic antimicrobial </a:t>
            </a:r>
            <a:r>
              <a:rPr lang="en-US" sz="2400" dirty="0">
                <a:latin typeface="Andalus" pitchFamily="18" charset="-78"/>
                <a:cs typeface="Andalus" pitchFamily="18" charset="-78"/>
              </a:rPr>
              <a:t>agents based on antibiotic culture results </a:t>
            </a:r>
            <a:r>
              <a:rPr lang="en-US" sz="2400" dirty="0" smtClean="0">
                <a:latin typeface="Andalus" pitchFamily="18" charset="-78"/>
                <a:cs typeface="Andalus" pitchFamily="18" charset="-78"/>
              </a:rPr>
              <a:t>and sensitivity testing</a:t>
            </a:r>
          </a:p>
          <a:p>
            <a:pPr algn="l" rtl="0"/>
            <a:r>
              <a:rPr lang="en-US" sz="2400" dirty="0">
                <a:latin typeface="Andalus" pitchFamily="18" charset="-78"/>
                <a:cs typeface="Andalus" pitchFamily="18" charset="-78"/>
              </a:rPr>
              <a:t>Drainage may be enhanced by </a:t>
            </a:r>
            <a:r>
              <a:rPr lang="en-US" sz="2400" dirty="0" smtClean="0">
                <a:latin typeface="Andalus" pitchFamily="18" charset="-78"/>
                <a:cs typeface="Andalus" pitchFamily="18" charset="-78"/>
              </a:rPr>
              <a:t>lavaging the </a:t>
            </a:r>
            <a:r>
              <a:rPr lang="en-US" sz="2400" dirty="0">
                <a:latin typeface="Andalus" pitchFamily="18" charset="-78"/>
                <a:cs typeface="Andalus" pitchFamily="18" charset="-78"/>
              </a:rPr>
              <a:t>sinus once or twice </a:t>
            </a:r>
            <a:r>
              <a:rPr lang="en-US" sz="2400" dirty="0" smtClean="0">
                <a:latin typeface="Andalus" pitchFamily="18" charset="-78"/>
                <a:cs typeface="Andalus" pitchFamily="18" charset="-78"/>
              </a:rPr>
              <a:t>daily</a:t>
            </a:r>
          </a:p>
          <a:p>
            <a:pPr algn="l" rtl="0"/>
            <a:r>
              <a:rPr lang="en-US" sz="2400" dirty="0">
                <a:latin typeface="Andalus" pitchFamily="18" charset="-78"/>
                <a:cs typeface="Andalus" pitchFamily="18" charset="-78"/>
              </a:rPr>
              <a:t>Drainage and lavage </a:t>
            </a:r>
            <a:r>
              <a:rPr lang="en-US" sz="2400" dirty="0" smtClean="0">
                <a:latin typeface="Andalus" pitchFamily="18" charset="-78"/>
                <a:cs typeface="Andalus" pitchFamily="18" charset="-78"/>
              </a:rPr>
              <a:t>are accomplished </a:t>
            </a:r>
            <a:r>
              <a:rPr lang="en-US" sz="2400" dirty="0">
                <a:latin typeface="Andalus" pitchFamily="18" charset="-78"/>
                <a:cs typeface="Andalus" pitchFamily="18" charset="-78"/>
              </a:rPr>
              <a:t>by </a:t>
            </a:r>
            <a:r>
              <a:rPr lang="en-US" sz="2400" b="1" dirty="0">
                <a:latin typeface="Andalus" pitchFamily="18" charset="-78"/>
                <a:cs typeface="Andalus" pitchFamily="18" charset="-78"/>
              </a:rPr>
              <a:t>either</a:t>
            </a:r>
            <a:r>
              <a:rPr lang="en-US" sz="2400" dirty="0">
                <a:latin typeface="Andalus" pitchFamily="18" charset="-78"/>
                <a:cs typeface="Andalus" pitchFamily="18" charset="-78"/>
              </a:rPr>
              <a:t> placing an indwelling catheter </a:t>
            </a:r>
            <a:r>
              <a:rPr lang="en-US" sz="2400" dirty="0" smtClean="0">
                <a:latin typeface="Andalus" pitchFamily="18" charset="-78"/>
                <a:cs typeface="Andalus" pitchFamily="18" charset="-78"/>
              </a:rPr>
              <a:t>percutaneously into </a:t>
            </a:r>
            <a:r>
              <a:rPr lang="en-US" sz="2400" dirty="0">
                <a:latin typeface="Andalus" pitchFamily="18" charset="-78"/>
                <a:cs typeface="Andalus" pitchFamily="18" charset="-78"/>
              </a:rPr>
              <a:t>the maxillary </a:t>
            </a:r>
            <a:r>
              <a:rPr lang="en-US" sz="2400" dirty="0" smtClean="0">
                <a:latin typeface="Andalus" pitchFamily="18" charset="-78"/>
                <a:cs typeface="Andalus" pitchFamily="18" charset="-78"/>
              </a:rPr>
              <a:t>sinus </a:t>
            </a:r>
            <a:r>
              <a:rPr lang="en-US" sz="2400" b="1" dirty="0" smtClean="0">
                <a:latin typeface="Andalus" pitchFamily="18" charset="-78"/>
                <a:cs typeface="Andalus" pitchFamily="18" charset="-78"/>
              </a:rPr>
              <a:t>or</a:t>
            </a:r>
            <a:r>
              <a:rPr lang="en-US" sz="2400" dirty="0" smtClean="0">
                <a:latin typeface="Andalus" pitchFamily="18" charset="-78"/>
                <a:cs typeface="Andalus" pitchFamily="18" charset="-78"/>
              </a:rPr>
              <a:t> </a:t>
            </a:r>
            <a:r>
              <a:rPr lang="en-US" sz="2400" dirty="0">
                <a:latin typeface="Andalus" pitchFamily="18" charset="-78"/>
                <a:cs typeface="Andalus" pitchFamily="18" charset="-78"/>
              </a:rPr>
              <a:t>by using a </a:t>
            </a:r>
            <a:r>
              <a:rPr lang="en-US" sz="2400" dirty="0" smtClean="0">
                <a:latin typeface="Andalus" pitchFamily="18" charset="-78"/>
                <a:cs typeface="Andalus" pitchFamily="18" charset="-78"/>
              </a:rPr>
              <a:t>small, sterile</a:t>
            </a:r>
            <a:r>
              <a:rPr lang="en-US" sz="2400" dirty="0">
                <a:latin typeface="Andalus" pitchFamily="18" charset="-78"/>
                <a:cs typeface="Andalus" pitchFamily="18" charset="-78"/>
              </a:rPr>
              <a:t>, flexible plastic stallion catheter through a </a:t>
            </a:r>
            <a:r>
              <a:rPr lang="en-US" sz="2400" dirty="0" smtClean="0">
                <a:latin typeface="Andalus" pitchFamily="18" charset="-78"/>
                <a:cs typeface="Andalus" pitchFamily="18" charset="-78"/>
              </a:rPr>
              <a:t>trephine opening </a:t>
            </a:r>
            <a:r>
              <a:rPr lang="en-US" sz="2400" dirty="0">
                <a:latin typeface="Andalus" pitchFamily="18" charset="-78"/>
                <a:cs typeface="Andalus" pitchFamily="18" charset="-78"/>
              </a:rPr>
              <a:t>in the frontoconchal sinus</a:t>
            </a:r>
            <a:r>
              <a:rPr lang="en-US" sz="2400" dirty="0" smtClean="0">
                <a:latin typeface="Andalus" pitchFamily="18" charset="-78"/>
                <a:cs typeface="Andalus" pitchFamily="18" charset="-78"/>
              </a:rPr>
              <a:t>.</a:t>
            </a:r>
          </a:p>
        </p:txBody>
      </p:sp>
    </p:spTree>
    <p:extLst>
      <p:ext uri="{BB962C8B-B14F-4D97-AF65-F5344CB8AC3E}">
        <p14:creationId xmlns:p14="http://schemas.microsoft.com/office/powerpoint/2010/main" val="40870074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32656"/>
            <a:ext cx="8229600" cy="5793507"/>
          </a:xfrm>
        </p:spPr>
        <p:txBody>
          <a:bodyPr/>
          <a:lstStyle/>
          <a:p>
            <a:pPr algn="l" rtl="0"/>
            <a:r>
              <a:rPr lang="en-US" sz="2800" dirty="0">
                <a:latin typeface="Andalus" pitchFamily="18" charset="-78"/>
                <a:cs typeface="Andalus" pitchFamily="18" charset="-78"/>
              </a:rPr>
              <a:t>Surgical treatment includes removal of the exudate from the ventral </a:t>
            </a:r>
            <a:r>
              <a:rPr lang="en-US" sz="2800" dirty="0" err="1">
                <a:latin typeface="Andalus" pitchFamily="18" charset="-78"/>
                <a:cs typeface="Andalus" pitchFamily="18" charset="-78"/>
              </a:rPr>
              <a:t>conchal</a:t>
            </a:r>
            <a:r>
              <a:rPr lang="en-US" sz="2800" dirty="0">
                <a:latin typeface="Andalus" pitchFamily="18" charset="-78"/>
                <a:cs typeface="Andalus" pitchFamily="18" charset="-78"/>
              </a:rPr>
              <a:t> sinus and providing additional drainage if necessary. The ventral </a:t>
            </a:r>
            <a:r>
              <a:rPr lang="en-US" sz="2800" dirty="0" err="1">
                <a:latin typeface="Andalus" pitchFamily="18" charset="-78"/>
                <a:cs typeface="Andalus" pitchFamily="18" charset="-78"/>
              </a:rPr>
              <a:t>conchal</a:t>
            </a:r>
            <a:r>
              <a:rPr lang="en-US" sz="2800" dirty="0">
                <a:latin typeface="Andalus" pitchFamily="18" charset="-78"/>
                <a:cs typeface="Andalus" pitchFamily="18" charset="-78"/>
              </a:rPr>
              <a:t> sinus can be accessed via a maxillary bone flap or by trephining the frontal sinus in </a:t>
            </a:r>
            <a:r>
              <a:rPr lang="en-US" sz="2800" dirty="0" smtClean="0">
                <a:latin typeface="Andalus" pitchFamily="18" charset="-78"/>
                <a:cs typeface="Andalus" pitchFamily="18" charset="-78"/>
              </a:rPr>
              <a:t>the standing </a:t>
            </a:r>
            <a:r>
              <a:rPr lang="en-US" sz="2800" dirty="0">
                <a:latin typeface="Andalus" pitchFamily="18" charset="-78"/>
                <a:cs typeface="Andalus" pitchFamily="18" charset="-78"/>
              </a:rPr>
              <a:t>horse</a:t>
            </a:r>
            <a:br>
              <a:rPr lang="en-US" sz="2800" dirty="0">
                <a:latin typeface="Andalus" pitchFamily="18" charset="-78"/>
                <a:cs typeface="Andalus" pitchFamily="18" charset="-78"/>
              </a:rPr>
            </a:br>
            <a:endParaRPr lang="en-US" sz="2800" dirty="0">
              <a:latin typeface="Andalus" pitchFamily="18" charset="-78"/>
              <a:cs typeface="Andalus" pitchFamily="18" charset="-78"/>
            </a:endParaRPr>
          </a:p>
          <a:p>
            <a:pPr algn="l" rtl="0"/>
            <a:endParaRPr lang="ar-IQ"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2697780"/>
            <a:ext cx="2902619" cy="4138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7" y="2697780"/>
            <a:ext cx="4133155" cy="4114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8386762"/>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886</TotalTime>
  <Words>1937</Words>
  <Application>Microsoft Office PowerPoint</Application>
  <PresentationFormat>عرض على الشاشة (3:4)‏</PresentationFormat>
  <Paragraphs>147</Paragraphs>
  <Slides>32</Slides>
  <Notes>1</Notes>
  <HiddenSlides>0</HiddenSlides>
  <MMClips>0</MMClips>
  <ScaleCrop>false</ScaleCrop>
  <HeadingPairs>
    <vt:vector size="4" baseType="variant">
      <vt:variant>
        <vt:lpstr>نسق</vt:lpstr>
      </vt:variant>
      <vt:variant>
        <vt:i4>1</vt:i4>
      </vt:variant>
      <vt:variant>
        <vt:lpstr>عناوين الشرائح</vt:lpstr>
      </vt:variant>
      <vt:variant>
        <vt:i4>32</vt:i4>
      </vt:variant>
    </vt:vector>
  </HeadingPairs>
  <TitlesOfParts>
    <vt:vector size="33" baseType="lpstr">
      <vt:lpstr>نسق Office</vt:lpstr>
      <vt:lpstr>Affection of paransal sinsuses and guttural pouch </vt:lpstr>
      <vt:lpstr>Surgical anatomy</vt:lpstr>
      <vt:lpstr>عرض تقديمي في PowerPoint</vt:lpstr>
      <vt:lpstr>Function of the paranasal sinuses </vt:lpstr>
      <vt:lpstr>Sinusitis</vt:lpstr>
      <vt:lpstr>عرض تقديمي في PowerPoint</vt:lpstr>
      <vt:lpstr>Clinical signs of paranasal sinusitis</vt:lpstr>
      <vt:lpstr>Principles of treatment of sinusitis </vt:lpstr>
      <vt:lpstr>عرض تقديمي في PowerPoint</vt:lpstr>
      <vt:lpstr>Paranasal Sinus Cysts</vt:lpstr>
      <vt:lpstr>Clinical signs of paranasal sinus cyst</vt:lpstr>
      <vt:lpstr>Treatment of paranasal sinus cyst </vt:lpstr>
      <vt:lpstr>Paranasal sinuse neoplasia </vt:lpstr>
      <vt:lpstr>SURGICAL APPROACHES TO THE PARANASAL SINUSES</vt:lpstr>
      <vt:lpstr>Trephination </vt:lpstr>
      <vt:lpstr>Maxillary bone flap</vt:lpstr>
      <vt:lpstr>Guttural Pouch</vt:lpstr>
      <vt:lpstr>Guttural pouch anatomy</vt:lpstr>
      <vt:lpstr>Function of the guttural pouch </vt:lpstr>
      <vt:lpstr>DISEASES OF THE GUTTURAL POUCH</vt:lpstr>
      <vt:lpstr>Clinical signs of guttural pouch tympany </vt:lpstr>
      <vt:lpstr>Diagnosis of guttural pouch tympany </vt:lpstr>
      <vt:lpstr>  Treatment of guttural pouch tympany </vt:lpstr>
      <vt:lpstr>Empyema of the guttural pouches</vt:lpstr>
      <vt:lpstr>Causes of empyema </vt:lpstr>
      <vt:lpstr>Clinical signs of guttural pouch empyema </vt:lpstr>
      <vt:lpstr>Diagnosis guttural pouch empyema </vt:lpstr>
      <vt:lpstr>Treatment of  guttural pouch empyema </vt:lpstr>
      <vt:lpstr>Guttural Pouch Mycosis</vt:lpstr>
      <vt:lpstr>Clinical signs Guttural Pouch Mycosis</vt:lpstr>
      <vt:lpstr>Treatment of Guttural Pouch Mycosis </vt:lpstr>
      <vt:lpstr>عرض تقديمي في PowerPoint</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Affection of paransal sinsuses and guttural pouch </dc:title>
  <dc:creator>Maher</dc:creator>
  <cp:lastModifiedBy>Maher</cp:lastModifiedBy>
  <cp:revision>86</cp:revision>
  <dcterms:created xsi:type="dcterms:W3CDTF">2025-01-20T05:23:10Z</dcterms:created>
  <dcterms:modified xsi:type="dcterms:W3CDTF">2025-01-29T05:53:10Z</dcterms:modified>
</cp:coreProperties>
</file>